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04" autoAdjust="0"/>
  </p:normalViewPr>
  <p:slideViewPr>
    <p:cSldViewPr snapToGrid="0" snapToObjects="1">
      <p:cViewPr>
        <p:scale>
          <a:sx n="73" d="100"/>
          <a:sy n="73" d="100"/>
        </p:scale>
        <p:origin x="1644" y="5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737C0-3716-47AB-8627-30AE94EADC7A}" type="doc">
      <dgm:prSet loTypeId="urn:microsoft.com/office/officeart/2005/8/layout/hChevron3" loCatId="process" qsTypeId="urn:microsoft.com/office/officeart/2005/8/quickstyle/simple1" qsCatId="simple" csTypeId="urn:microsoft.com/office/officeart/2005/8/colors/accent1_2" csCatId="accent1" phldr="1"/>
      <dgm:spPr/>
    </dgm:pt>
    <dgm:pt modelId="{AA813811-DBD4-47FC-86C5-578D157D6F0C}">
      <dgm:prSet phldrT="[Texto]"/>
      <dgm:spPr/>
      <dgm:t>
        <a:bodyPr/>
        <a:lstStyle/>
        <a:p>
          <a:r>
            <a:rPr lang="es-419" dirty="0"/>
            <a:t>SpaceX</a:t>
          </a:r>
        </a:p>
        <a:p>
          <a:r>
            <a:rPr lang="es-419" dirty="0"/>
            <a:t>REST API</a:t>
          </a:r>
          <a:endParaRPr lang="es-CL" dirty="0"/>
        </a:p>
      </dgm:t>
    </dgm:pt>
    <dgm:pt modelId="{6B5F5F51-933B-4C55-AF25-F4503F3BA03E}" type="parTrans" cxnId="{DE7848F2-76F3-4D56-8B8C-7026AE2B4253}">
      <dgm:prSet/>
      <dgm:spPr/>
      <dgm:t>
        <a:bodyPr/>
        <a:lstStyle/>
        <a:p>
          <a:endParaRPr lang="es-CL"/>
        </a:p>
      </dgm:t>
    </dgm:pt>
    <dgm:pt modelId="{8A02E273-E378-4E11-8C24-D686EEE9C271}" type="sibTrans" cxnId="{DE7848F2-76F3-4D56-8B8C-7026AE2B4253}">
      <dgm:prSet/>
      <dgm:spPr/>
      <dgm:t>
        <a:bodyPr/>
        <a:lstStyle/>
        <a:p>
          <a:endParaRPr lang="es-CL"/>
        </a:p>
      </dgm:t>
    </dgm:pt>
    <dgm:pt modelId="{2BF2BF5B-BE5C-4C5C-A6A6-51CD848DFFAC}">
      <dgm:prSet phldrT="[Texto]"/>
      <dgm:spPr/>
      <dgm:t>
        <a:bodyPr/>
        <a:lstStyle/>
        <a:p>
          <a:r>
            <a:rPr lang="es-419" dirty="0" err="1"/>
            <a:t>Return</a:t>
          </a:r>
          <a:r>
            <a:rPr lang="es-419" dirty="0"/>
            <a:t> Data</a:t>
          </a:r>
        </a:p>
        <a:p>
          <a:r>
            <a:rPr lang="es-419" dirty="0"/>
            <a:t>In JSON</a:t>
          </a:r>
          <a:endParaRPr lang="es-CL" dirty="0"/>
        </a:p>
      </dgm:t>
    </dgm:pt>
    <dgm:pt modelId="{0C1C8C0F-EDB5-4713-9251-45A54179CDAB}" type="parTrans" cxnId="{67956186-24EE-4183-93E6-6A4C4DC0D143}">
      <dgm:prSet/>
      <dgm:spPr/>
      <dgm:t>
        <a:bodyPr/>
        <a:lstStyle/>
        <a:p>
          <a:endParaRPr lang="es-CL"/>
        </a:p>
      </dgm:t>
    </dgm:pt>
    <dgm:pt modelId="{2AE999CD-D9C6-4E8D-9B86-9127D95C55A9}" type="sibTrans" cxnId="{67956186-24EE-4183-93E6-6A4C4DC0D143}">
      <dgm:prSet/>
      <dgm:spPr/>
      <dgm:t>
        <a:bodyPr/>
        <a:lstStyle/>
        <a:p>
          <a:endParaRPr lang="es-CL"/>
        </a:p>
      </dgm:t>
    </dgm:pt>
    <dgm:pt modelId="{B10198E9-D6DD-45EA-888E-AEFE375FD24E}">
      <dgm:prSet phldrT="[Texto]"/>
      <dgm:spPr/>
      <dgm:t>
        <a:bodyPr/>
        <a:lstStyle/>
        <a:p>
          <a:r>
            <a:rPr lang="es-419" dirty="0" err="1"/>
            <a:t>Normalize</a:t>
          </a:r>
          <a:r>
            <a:rPr lang="es-419" dirty="0"/>
            <a:t> data </a:t>
          </a:r>
        </a:p>
        <a:p>
          <a:r>
            <a:rPr lang="es-419" dirty="0"/>
            <a:t>CSV file</a:t>
          </a:r>
          <a:endParaRPr lang="es-CL" dirty="0"/>
        </a:p>
      </dgm:t>
    </dgm:pt>
    <dgm:pt modelId="{232CD488-0DDB-4B70-8895-19C3E9E12ACD}" type="parTrans" cxnId="{2CCD936A-FE76-42E6-A01E-54DBABD5757E}">
      <dgm:prSet/>
      <dgm:spPr/>
      <dgm:t>
        <a:bodyPr/>
        <a:lstStyle/>
        <a:p>
          <a:endParaRPr lang="es-CL"/>
        </a:p>
      </dgm:t>
    </dgm:pt>
    <dgm:pt modelId="{0F507F76-FA53-4829-8474-1E5C55679C2D}" type="sibTrans" cxnId="{2CCD936A-FE76-42E6-A01E-54DBABD5757E}">
      <dgm:prSet/>
      <dgm:spPr/>
      <dgm:t>
        <a:bodyPr/>
        <a:lstStyle/>
        <a:p>
          <a:endParaRPr lang="es-CL"/>
        </a:p>
      </dgm:t>
    </dgm:pt>
    <dgm:pt modelId="{4442B151-E16B-4E15-A841-A43487C7DDB8}" type="pres">
      <dgm:prSet presAssocID="{A92737C0-3716-47AB-8627-30AE94EADC7A}" presName="Name0" presStyleCnt="0">
        <dgm:presLayoutVars>
          <dgm:dir/>
          <dgm:resizeHandles val="exact"/>
        </dgm:presLayoutVars>
      </dgm:prSet>
      <dgm:spPr/>
    </dgm:pt>
    <dgm:pt modelId="{D3C7B811-9310-4586-87C8-2CE3A4E7F1D3}" type="pres">
      <dgm:prSet presAssocID="{AA813811-DBD4-47FC-86C5-578D157D6F0C}" presName="parTxOnly" presStyleLbl="node1" presStyleIdx="0" presStyleCnt="3">
        <dgm:presLayoutVars>
          <dgm:bulletEnabled val="1"/>
        </dgm:presLayoutVars>
      </dgm:prSet>
      <dgm:spPr/>
    </dgm:pt>
    <dgm:pt modelId="{7C45A5E7-127B-4922-BAFD-89D75C29597B}" type="pres">
      <dgm:prSet presAssocID="{8A02E273-E378-4E11-8C24-D686EEE9C271}" presName="parSpace" presStyleCnt="0"/>
      <dgm:spPr/>
    </dgm:pt>
    <dgm:pt modelId="{2182407F-7D40-4633-AABB-BBD687610B17}" type="pres">
      <dgm:prSet presAssocID="{2BF2BF5B-BE5C-4C5C-A6A6-51CD848DFFAC}" presName="parTxOnly" presStyleLbl="node1" presStyleIdx="1" presStyleCnt="3">
        <dgm:presLayoutVars>
          <dgm:bulletEnabled val="1"/>
        </dgm:presLayoutVars>
      </dgm:prSet>
      <dgm:spPr/>
    </dgm:pt>
    <dgm:pt modelId="{BC0555CD-3D11-4A70-A017-5DF95E0D0DEA}" type="pres">
      <dgm:prSet presAssocID="{2AE999CD-D9C6-4E8D-9B86-9127D95C55A9}" presName="parSpace" presStyleCnt="0"/>
      <dgm:spPr/>
    </dgm:pt>
    <dgm:pt modelId="{049CD46E-75DF-4FE0-BD77-F6517C7BE41F}" type="pres">
      <dgm:prSet presAssocID="{B10198E9-D6DD-45EA-888E-AEFE375FD24E}" presName="parTxOnly" presStyleLbl="node1" presStyleIdx="2" presStyleCnt="3">
        <dgm:presLayoutVars>
          <dgm:bulletEnabled val="1"/>
        </dgm:presLayoutVars>
      </dgm:prSet>
      <dgm:spPr/>
    </dgm:pt>
  </dgm:ptLst>
  <dgm:cxnLst>
    <dgm:cxn modelId="{2CCD936A-FE76-42E6-A01E-54DBABD5757E}" srcId="{A92737C0-3716-47AB-8627-30AE94EADC7A}" destId="{B10198E9-D6DD-45EA-888E-AEFE375FD24E}" srcOrd="2" destOrd="0" parTransId="{232CD488-0DDB-4B70-8895-19C3E9E12ACD}" sibTransId="{0F507F76-FA53-4829-8474-1E5C55679C2D}"/>
    <dgm:cxn modelId="{67956186-24EE-4183-93E6-6A4C4DC0D143}" srcId="{A92737C0-3716-47AB-8627-30AE94EADC7A}" destId="{2BF2BF5B-BE5C-4C5C-A6A6-51CD848DFFAC}" srcOrd="1" destOrd="0" parTransId="{0C1C8C0F-EDB5-4713-9251-45A54179CDAB}" sibTransId="{2AE999CD-D9C6-4E8D-9B86-9127D95C55A9}"/>
    <dgm:cxn modelId="{8CA734A8-9E82-4600-AC68-6F3FA399CDB1}" type="presOf" srcId="{2BF2BF5B-BE5C-4C5C-A6A6-51CD848DFFAC}" destId="{2182407F-7D40-4633-AABB-BBD687610B17}" srcOrd="0" destOrd="0" presId="urn:microsoft.com/office/officeart/2005/8/layout/hChevron3"/>
    <dgm:cxn modelId="{F52519B4-FEAD-4756-AB43-E06F141B3065}" type="presOf" srcId="{B10198E9-D6DD-45EA-888E-AEFE375FD24E}" destId="{049CD46E-75DF-4FE0-BD77-F6517C7BE41F}" srcOrd="0" destOrd="0" presId="urn:microsoft.com/office/officeart/2005/8/layout/hChevron3"/>
    <dgm:cxn modelId="{D346CDBD-5F73-4520-9EAE-E124F704ABE9}" type="presOf" srcId="{A92737C0-3716-47AB-8627-30AE94EADC7A}" destId="{4442B151-E16B-4E15-A841-A43487C7DDB8}" srcOrd="0" destOrd="0" presId="urn:microsoft.com/office/officeart/2005/8/layout/hChevron3"/>
    <dgm:cxn modelId="{451999D2-0B08-43E9-BCC2-74521807A0A4}" type="presOf" srcId="{AA813811-DBD4-47FC-86C5-578D157D6F0C}" destId="{D3C7B811-9310-4586-87C8-2CE3A4E7F1D3}" srcOrd="0" destOrd="0" presId="urn:microsoft.com/office/officeart/2005/8/layout/hChevron3"/>
    <dgm:cxn modelId="{DE7848F2-76F3-4D56-8B8C-7026AE2B4253}" srcId="{A92737C0-3716-47AB-8627-30AE94EADC7A}" destId="{AA813811-DBD4-47FC-86C5-578D157D6F0C}" srcOrd="0" destOrd="0" parTransId="{6B5F5F51-933B-4C55-AF25-F4503F3BA03E}" sibTransId="{8A02E273-E378-4E11-8C24-D686EEE9C271}"/>
    <dgm:cxn modelId="{E362DFBB-EA92-4FE2-8C10-4263DE7B6ED7}" type="presParOf" srcId="{4442B151-E16B-4E15-A841-A43487C7DDB8}" destId="{D3C7B811-9310-4586-87C8-2CE3A4E7F1D3}" srcOrd="0" destOrd="0" presId="urn:microsoft.com/office/officeart/2005/8/layout/hChevron3"/>
    <dgm:cxn modelId="{CCBEB5D6-D768-4B05-866B-E4A5366BC1B3}" type="presParOf" srcId="{4442B151-E16B-4E15-A841-A43487C7DDB8}" destId="{7C45A5E7-127B-4922-BAFD-89D75C29597B}" srcOrd="1" destOrd="0" presId="urn:microsoft.com/office/officeart/2005/8/layout/hChevron3"/>
    <dgm:cxn modelId="{E6B42191-224B-48C1-B078-EEBDC661A46A}" type="presParOf" srcId="{4442B151-E16B-4E15-A841-A43487C7DDB8}" destId="{2182407F-7D40-4633-AABB-BBD687610B17}" srcOrd="2" destOrd="0" presId="urn:microsoft.com/office/officeart/2005/8/layout/hChevron3"/>
    <dgm:cxn modelId="{03872521-1674-4136-8BA5-516525A7F4B2}" type="presParOf" srcId="{4442B151-E16B-4E15-A841-A43487C7DDB8}" destId="{BC0555CD-3D11-4A70-A017-5DF95E0D0DEA}" srcOrd="3" destOrd="0" presId="urn:microsoft.com/office/officeart/2005/8/layout/hChevron3"/>
    <dgm:cxn modelId="{50219D2B-9A35-4AFC-BFD7-07A228824FA3}" type="presParOf" srcId="{4442B151-E16B-4E15-A841-A43487C7DDB8}" destId="{049CD46E-75DF-4FE0-BD77-F6517C7BE41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7B811-9310-4586-87C8-2CE3A4E7F1D3}">
      <dsp:nvSpPr>
        <dsp:cNvPr id="0" name=""/>
        <dsp:cNvSpPr/>
      </dsp:nvSpPr>
      <dsp:spPr>
        <a:xfrm>
          <a:off x="2216" y="2321727"/>
          <a:ext cx="1938030" cy="77521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a:t>SpaceX</a:t>
          </a:r>
        </a:p>
        <a:p>
          <a:pPr marL="0" lvl="0" indent="0" algn="ctr" defTabSz="622300">
            <a:lnSpc>
              <a:spcPct val="90000"/>
            </a:lnSpc>
            <a:spcBef>
              <a:spcPct val="0"/>
            </a:spcBef>
            <a:spcAft>
              <a:spcPct val="35000"/>
            </a:spcAft>
            <a:buNone/>
          </a:pPr>
          <a:r>
            <a:rPr lang="es-419" sz="1400" kern="1200" dirty="0"/>
            <a:t>REST API</a:t>
          </a:r>
          <a:endParaRPr lang="es-CL" sz="1400" kern="1200" dirty="0"/>
        </a:p>
      </dsp:txBody>
      <dsp:txXfrm>
        <a:off x="2216" y="2321727"/>
        <a:ext cx="1744227" cy="775212"/>
      </dsp:txXfrm>
    </dsp:sp>
    <dsp:sp modelId="{2182407F-7D40-4633-AABB-BBD687610B17}">
      <dsp:nvSpPr>
        <dsp:cNvPr id="0" name=""/>
        <dsp:cNvSpPr/>
      </dsp:nvSpPr>
      <dsp:spPr>
        <a:xfrm>
          <a:off x="1552640" y="2321727"/>
          <a:ext cx="1938030" cy="7752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err="1"/>
            <a:t>Return</a:t>
          </a:r>
          <a:r>
            <a:rPr lang="es-419" sz="1400" kern="1200" dirty="0"/>
            <a:t> Data</a:t>
          </a:r>
        </a:p>
        <a:p>
          <a:pPr marL="0" lvl="0" indent="0" algn="ctr" defTabSz="622300">
            <a:lnSpc>
              <a:spcPct val="90000"/>
            </a:lnSpc>
            <a:spcBef>
              <a:spcPct val="0"/>
            </a:spcBef>
            <a:spcAft>
              <a:spcPct val="35000"/>
            </a:spcAft>
            <a:buNone/>
          </a:pPr>
          <a:r>
            <a:rPr lang="es-419" sz="1400" kern="1200" dirty="0"/>
            <a:t>In JSON</a:t>
          </a:r>
          <a:endParaRPr lang="es-CL" sz="1400" kern="1200" dirty="0"/>
        </a:p>
      </dsp:txBody>
      <dsp:txXfrm>
        <a:off x="1940246" y="2321727"/>
        <a:ext cx="1162818" cy="775212"/>
      </dsp:txXfrm>
    </dsp:sp>
    <dsp:sp modelId="{049CD46E-75DF-4FE0-BD77-F6517C7BE41F}">
      <dsp:nvSpPr>
        <dsp:cNvPr id="0" name=""/>
        <dsp:cNvSpPr/>
      </dsp:nvSpPr>
      <dsp:spPr>
        <a:xfrm>
          <a:off x="3103064" y="2321727"/>
          <a:ext cx="1938030" cy="77521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err="1"/>
            <a:t>Normalize</a:t>
          </a:r>
          <a:r>
            <a:rPr lang="es-419" sz="1400" kern="1200" dirty="0"/>
            <a:t> data </a:t>
          </a:r>
        </a:p>
        <a:p>
          <a:pPr marL="0" lvl="0" indent="0" algn="ctr" defTabSz="622300">
            <a:lnSpc>
              <a:spcPct val="90000"/>
            </a:lnSpc>
            <a:spcBef>
              <a:spcPct val="0"/>
            </a:spcBef>
            <a:spcAft>
              <a:spcPct val="35000"/>
            </a:spcAft>
            <a:buNone/>
          </a:pPr>
          <a:r>
            <a:rPr lang="es-419" sz="1400" kern="1200" dirty="0"/>
            <a:t>CSV file</a:t>
          </a:r>
          <a:endParaRPr lang="es-CL" sz="1400" kern="1200" dirty="0"/>
        </a:p>
      </dsp:txBody>
      <dsp:txXfrm>
        <a:off x="3490670" y="2321727"/>
        <a:ext cx="1162818" cy="77521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75554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5087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30163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8528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03439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translate.google.com/detai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Lodi B.</a:t>
            </a:r>
          </a:p>
          <a:p>
            <a:r>
              <a:rPr lang="en-US" dirty="0">
                <a:solidFill>
                  <a:schemeClr val="bg2"/>
                </a:solidFill>
                <a:latin typeface="Abadi" panose="020B0604020104020204" pitchFamily="34" charset="0"/>
                <a:ea typeface="SF Pro" pitchFamily="2" charset="0"/>
                <a:cs typeface="SF Pro" pitchFamily="2" charset="0"/>
              </a:rPr>
              <a:t>April 10,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516071"/>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GitHub URL:</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https://github.com/franciscolodi/testrepo/blob/67c1a15d453a5861965458d464084ebbae4a1401/jupyter-labs-spacex-data-collection-api.ipynb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2" name="Grupo 1">
            <a:extLst>
              <a:ext uri="{FF2B5EF4-FFF2-40B4-BE49-F238E27FC236}">
                <a16:creationId xmlns:a16="http://schemas.microsoft.com/office/drawing/2014/main" id="{1842BC3B-0C68-7228-9F2C-3DBB3EF67DF6}"/>
              </a:ext>
            </a:extLst>
          </p:cNvPr>
          <p:cNvGrpSpPr/>
          <p:nvPr/>
        </p:nvGrpSpPr>
        <p:grpSpPr>
          <a:xfrm>
            <a:off x="2383244" y="2412491"/>
            <a:ext cx="1938030" cy="775212"/>
            <a:chOff x="2216" y="2321727"/>
            <a:chExt cx="1938030" cy="775212"/>
          </a:xfrm>
        </p:grpSpPr>
        <p:sp>
          <p:nvSpPr>
            <p:cNvPr id="12" name="Flecha: pentágono 11">
              <a:extLst>
                <a:ext uri="{FF2B5EF4-FFF2-40B4-BE49-F238E27FC236}">
                  <a16:creationId xmlns:a16="http://schemas.microsoft.com/office/drawing/2014/main" id="{AED7FC79-A460-BCED-1099-0CC1DEC273CB}"/>
                </a:ext>
              </a:extLst>
            </p:cNvPr>
            <p:cNvSpPr/>
            <p:nvPr/>
          </p:nvSpPr>
          <p:spPr>
            <a:xfrm>
              <a:off x="2216" y="2321727"/>
              <a:ext cx="1938030" cy="775212"/>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lecha: pentágono 4">
              <a:extLst>
                <a:ext uri="{FF2B5EF4-FFF2-40B4-BE49-F238E27FC236}">
                  <a16:creationId xmlns:a16="http://schemas.microsoft.com/office/drawing/2014/main" id="{AA67F136-58FF-8196-AF00-941601E382EA}"/>
                </a:ext>
              </a:extLst>
            </p:cNvPr>
            <p:cNvSpPr txBox="1"/>
            <p:nvPr/>
          </p:nvSpPr>
          <p:spPr>
            <a:xfrm>
              <a:off x="2216" y="2321727"/>
              <a:ext cx="1744227" cy="775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err="1"/>
                <a:t>Check</a:t>
              </a:r>
              <a:r>
                <a:rPr lang="es-419" sz="1400" kern="1200" dirty="0"/>
                <a:t> </a:t>
              </a:r>
              <a:r>
                <a:rPr lang="es-419" sz="1400" kern="1200" dirty="0" err="1"/>
                <a:t>null</a:t>
              </a:r>
              <a:r>
                <a:rPr lang="es-419" sz="1400" kern="1200" dirty="0"/>
                <a:t> </a:t>
              </a:r>
              <a:r>
                <a:rPr lang="es-419" sz="1400" kern="1200" dirty="0" err="1"/>
                <a:t>values</a:t>
              </a:r>
              <a:endParaRPr lang="es-CL" sz="1400" kern="1200" dirty="0"/>
            </a:p>
          </p:txBody>
        </p:sp>
      </p:grpSp>
      <p:grpSp>
        <p:nvGrpSpPr>
          <p:cNvPr id="3" name="Grupo 2">
            <a:extLst>
              <a:ext uri="{FF2B5EF4-FFF2-40B4-BE49-F238E27FC236}">
                <a16:creationId xmlns:a16="http://schemas.microsoft.com/office/drawing/2014/main" id="{D66CCB0E-20B8-93E0-B689-9F15EF8E7376}"/>
              </a:ext>
            </a:extLst>
          </p:cNvPr>
          <p:cNvGrpSpPr/>
          <p:nvPr/>
        </p:nvGrpSpPr>
        <p:grpSpPr>
          <a:xfrm>
            <a:off x="3933668" y="2412491"/>
            <a:ext cx="1938030" cy="775212"/>
            <a:chOff x="1552640" y="2321727"/>
            <a:chExt cx="1938030" cy="775212"/>
          </a:xfrm>
        </p:grpSpPr>
        <p:sp>
          <p:nvSpPr>
            <p:cNvPr id="10" name="Flecha: cheurón 9">
              <a:extLst>
                <a:ext uri="{FF2B5EF4-FFF2-40B4-BE49-F238E27FC236}">
                  <a16:creationId xmlns:a16="http://schemas.microsoft.com/office/drawing/2014/main" id="{BBA16E8E-787B-36EB-6116-7034DED7E4BF}"/>
                </a:ext>
              </a:extLst>
            </p:cNvPr>
            <p:cNvSpPr/>
            <p:nvPr/>
          </p:nvSpPr>
          <p:spPr>
            <a:xfrm>
              <a:off x="1552640" y="2321727"/>
              <a:ext cx="1938030" cy="77521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lecha: cheurón 6">
              <a:extLst>
                <a:ext uri="{FF2B5EF4-FFF2-40B4-BE49-F238E27FC236}">
                  <a16:creationId xmlns:a16="http://schemas.microsoft.com/office/drawing/2014/main" id="{82238D41-A2B1-ACFE-80F4-D5F4F43D2851}"/>
                </a:ext>
              </a:extLst>
            </p:cNvPr>
            <p:cNvSpPr txBox="1"/>
            <p:nvPr/>
          </p:nvSpPr>
          <p:spPr>
            <a:xfrm>
              <a:off x="1940246" y="2321727"/>
              <a:ext cx="1162818" cy="775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err="1"/>
                <a:t>Calculate</a:t>
              </a:r>
              <a:r>
                <a:rPr lang="es-419" sz="1400" kern="1200" dirty="0"/>
                <a:t> </a:t>
              </a:r>
              <a:r>
                <a:rPr lang="es-CL" sz="1400" b="0" i="0" dirty="0" err="1">
                  <a:effectLst/>
                  <a:latin typeface="-apple-system"/>
                </a:rPr>
                <a:t>missing</a:t>
              </a:r>
              <a:r>
                <a:rPr lang="es-CL" sz="1400" b="0" i="0" dirty="0">
                  <a:effectLst/>
                  <a:latin typeface="-apple-system"/>
                </a:rPr>
                <a:t> </a:t>
              </a:r>
              <a:r>
                <a:rPr lang="es-CL" sz="1400" b="0" i="0" dirty="0" err="1">
                  <a:effectLst/>
                  <a:latin typeface="-apple-system"/>
                </a:rPr>
                <a:t>values</a:t>
              </a:r>
              <a:endParaRPr lang="es-CL" sz="1400" kern="1200" dirty="0"/>
            </a:p>
          </p:txBody>
        </p:sp>
      </p:grpSp>
      <p:grpSp>
        <p:nvGrpSpPr>
          <p:cNvPr id="6" name="Grupo 5">
            <a:extLst>
              <a:ext uri="{FF2B5EF4-FFF2-40B4-BE49-F238E27FC236}">
                <a16:creationId xmlns:a16="http://schemas.microsoft.com/office/drawing/2014/main" id="{FC622276-157E-3E34-1015-CB37367FDCD0}"/>
              </a:ext>
            </a:extLst>
          </p:cNvPr>
          <p:cNvGrpSpPr/>
          <p:nvPr/>
        </p:nvGrpSpPr>
        <p:grpSpPr>
          <a:xfrm>
            <a:off x="5484092" y="2412491"/>
            <a:ext cx="1938030" cy="775212"/>
            <a:chOff x="3103064" y="2321727"/>
            <a:chExt cx="1938030" cy="775212"/>
          </a:xfrm>
        </p:grpSpPr>
        <p:sp>
          <p:nvSpPr>
            <p:cNvPr id="7" name="Flecha: cheurón 6">
              <a:extLst>
                <a:ext uri="{FF2B5EF4-FFF2-40B4-BE49-F238E27FC236}">
                  <a16:creationId xmlns:a16="http://schemas.microsoft.com/office/drawing/2014/main" id="{06D282D5-321B-8BE6-EC8E-56303466D5DE}"/>
                </a:ext>
              </a:extLst>
            </p:cNvPr>
            <p:cNvSpPr/>
            <p:nvPr/>
          </p:nvSpPr>
          <p:spPr>
            <a:xfrm>
              <a:off x="3103064" y="2321727"/>
              <a:ext cx="1938030" cy="77521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lecha: cheurón 8">
              <a:extLst>
                <a:ext uri="{FF2B5EF4-FFF2-40B4-BE49-F238E27FC236}">
                  <a16:creationId xmlns:a16="http://schemas.microsoft.com/office/drawing/2014/main" id="{712D55BA-95B3-4EB1-3AF0-CDC17CC03540}"/>
                </a:ext>
              </a:extLst>
            </p:cNvPr>
            <p:cNvSpPr txBox="1"/>
            <p:nvPr/>
          </p:nvSpPr>
          <p:spPr>
            <a:xfrm>
              <a:off x="3490670" y="2321727"/>
              <a:ext cx="1162818" cy="775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s-419" sz="1400" kern="1200" dirty="0" err="1"/>
                <a:t>Calculate</a:t>
              </a:r>
              <a:r>
                <a:rPr lang="es-419" sz="1400" kern="1200" dirty="0"/>
                <a:t> </a:t>
              </a:r>
              <a:r>
                <a:rPr lang="es-419" sz="1400" kern="1200" dirty="0" err="1"/>
                <a:t>the</a:t>
              </a:r>
              <a:r>
                <a:rPr lang="es-419" sz="1400" kern="1200" dirty="0"/>
                <a:t> mean</a:t>
              </a:r>
              <a:endParaRPr lang="es-CL" sz="1400" kern="1200" dirty="0"/>
            </a:p>
          </p:txBody>
        </p:sp>
      </p:grpSp>
      <p:grpSp>
        <p:nvGrpSpPr>
          <p:cNvPr id="56" name="Grupo 55">
            <a:extLst>
              <a:ext uri="{FF2B5EF4-FFF2-40B4-BE49-F238E27FC236}">
                <a16:creationId xmlns:a16="http://schemas.microsoft.com/office/drawing/2014/main" id="{D108741D-5BB0-CA20-E295-40DC485F9934}"/>
              </a:ext>
            </a:extLst>
          </p:cNvPr>
          <p:cNvGrpSpPr/>
          <p:nvPr/>
        </p:nvGrpSpPr>
        <p:grpSpPr>
          <a:xfrm>
            <a:off x="7034516" y="2416066"/>
            <a:ext cx="1938030" cy="775212"/>
            <a:chOff x="1552640" y="2321727"/>
            <a:chExt cx="1938030" cy="775212"/>
          </a:xfrm>
        </p:grpSpPr>
        <p:sp>
          <p:nvSpPr>
            <p:cNvPr id="57" name="Flecha: cheurón 56">
              <a:extLst>
                <a:ext uri="{FF2B5EF4-FFF2-40B4-BE49-F238E27FC236}">
                  <a16:creationId xmlns:a16="http://schemas.microsoft.com/office/drawing/2014/main" id="{9667C980-D1CA-3288-4C01-978A13250984}"/>
                </a:ext>
              </a:extLst>
            </p:cNvPr>
            <p:cNvSpPr/>
            <p:nvPr/>
          </p:nvSpPr>
          <p:spPr>
            <a:xfrm>
              <a:off x="1552640" y="2321727"/>
              <a:ext cx="1938030" cy="77521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Flecha: cheurón 6">
              <a:extLst>
                <a:ext uri="{FF2B5EF4-FFF2-40B4-BE49-F238E27FC236}">
                  <a16:creationId xmlns:a16="http://schemas.microsoft.com/office/drawing/2014/main" id="{80B64CF6-0CE0-C75E-E460-17E4F864B64B}"/>
                </a:ext>
              </a:extLst>
            </p:cNvPr>
            <p:cNvSpPr txBox="1"/>
            <p:nvPr/>
          </p:nvSpPr>
          <p:spPr>
            <a:xfrm>
              <a:off x="1940246" y="2321727"/>
              <a:ext cx="1162818" cy="775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Replace</a:t>
              </a:r>
              <a:r>
                <a:rPr lang="es-419" sz="1400" dirty="0"/>
                <a:t> </a:t>
              </a:r>
              <a:r>
                <a:rPr lang="es-419" sz="1400" dirty="0" err="1"/>
                <a:t>missing</a:t>
              </a:r>
              <a:r>
                <a:rPr lang="es-419" sz="1400" dirty="0"/>
                <a:t> </a:t>
              </a:r>
              <a:r>
                <a:rPr lang="es-419" sz="1400" dirty="0" err="1"/>
                <a:t>value</a:t>
              </a:r>
              <a:r>
                <a:rPr lang="es-419" sz="1400" dirty="0"/>
                <a:t> </a:t>
              </a:r>
              <a:r>
                <a:rPr lang="es-419" sz="1400" dirty="0" err="1"/>
                <a:t>with</a:t>
              </a:r>
              <a:r>
                <a:rPr lang="es-419" sz="1400" dirty="0"/>
                <a:t> </a:t>
              </a:r>
              <a:r>
                <a:rPr lang="es-419" sz="1400" dirty="0" err="1"/>
                <a:t>the</a:t>
              </a:r>
              <a:r>
                <a:rPr lang="es-419" sz="1400" dirty="0"/>
                <a:t> mean</a:t>
              </a:r>
              <a:endParaRPr lang="es-CL" sz="1400" kern="1200" dirty="0"/>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48299"/>
            <a:ext cx="9745589" cy="7286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dirty="0"/>
              <a:t>https://github.com/franciscolodi/testrepo/blob/2ea7940457ec00ca67e380046d162a86add4ac5c/jupyter-labs-eda-dataviz.ipynb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a:extLst>
              <a:ext uri="{FF2B5EF4-FFF2-40B4-BE49-F238E27FC236}">
                <a16:creationId xmlns:a16="http://schemas.microsoft.com/office/drawing/2014/main" id="{BAE173B1-2CB9-AAD3-A332-3A6E22BE7431}"/>
              </a:ext>
            </a:extLst>
          </p:cNvPr>
          <p:cNvPicPr>
            <a:picLocks noChangeAspect="1"/>
          </p:cNvPicPr>
          <p:nvPr/>
        </p:nvPicPr>
        <p:blipFill>
          <a:blip r:embed="rId4"/>
          <a:stretch>
            <a:fillRect/>
          </a:stretch>
        </p:blipFill>
        <p:spPr>
          <a:xfrm>
            <a:off x="438600" y="1107220"/>
            <a:ext cx="11178421" cy="2288496"/>
          </a:xfrm>
          <a:prstGeom prst="rect">
            <a:avLst/>
          </a:prstGeom>
        </p:spPr>
      </p:pic>
      <p:pic>
        <p:nvPicPr>
          <p:cNvPr id="8" name="Imagen 7">
            <a:extLst>
              <a:ext uri="{FF2B5EF4-FFF2-40B4-BE49-F238E27FC236}">
                <a16:creationId xmlns:a16="http://schemas.microsoft.com/office/drawing/2014/main" id="{8AF845B2-B8E5-6A5D-D5E7-B9F7C93598BB}"/>
              </a:ext>
            </a:extLst>
          </p:cNvPr>
          <p:cNvPicPr>
            <a:picLocks noChangeAspect="1"/>
          </p:cNvPicPr>
          <p:nvPr/>
        </p:nvPicPr>
        <p:blipFill>
          <a:blip r:embed="rId5"/>
          <a:stretch>
            <a:fillRect/>
          </a:stretch>
        </p:blipFill>
        <p:spPr>
          <a:xfrm>
            <a:off x="4392532" y="3496982"/>
            <a:ext cx="1800000" cy="1800000"/>
          </a:xfrm>
          <a:prstGeom prst="rect">
            <a:avLst/>
          </a:prstGeom>
        </p:spPr>
      </p:pic>
      <p:pic>
        <p:nvPicPr>
          <p:cNvPr id="10" name="Imagen 9">
            <a:extLst>
              <a:ext uri="{FF2B5EF4-FFF2-40B4-BE49-F238E27FC236}">
                <a16:creationId xmlns:a16="http://schemas.microsoft.com/office/drawing/2014/main" id="{886387A6-DD3B-3FD6-37ED-95774BF0949F}"/>
              </a:ext>
            </a:extLst>
          </p:cNvPr>
          <p:cNvPicPr>
            <a:picLocks noChangeAspect="1"/>
          </p:cNvPicPr>
          <p:nvPr/>
        </p:nvPicPr>
        <p:blipFill>
          <a:blip r:embed="rId6"/>
          <a:stretch>
            <a:fillRect/>
          </a:stretch>
        </p:blipFill>
        <p:spPr>
          <a:xfrm>
            <a:off x="2422694" y="3395716"/>
            <a:ext cx="1800000" cy="1800000"/>
          </a:xfrm>
          <a:prstGeom prst="rect">
            <a:avLst/>
          </a:prstGeom>
        </p:spPr>
      </p:pic>
      <p:pic>
        <p:nvPicPr>
          <p:cNvPr id="12" name="Imagen 11">
            <a:extLst>
              <a:ext uri="{FF2B5EF4-FFF2-40B4-BE49-F238E27FC236}">
                <a16:creationId xmlns:a16="http://schemas.microsoft.com/office/drawing/2014/main" id="{854A1D23-CD7C-A544-D68A-2BEC2BDCAE61}"/>
              </a:ext>
            </a:extLst>
          </p:cNvPr>
          <p:cNvPicPr>
            <a:picLocks noChangeAspect="1"/>
          </p:cNvPicPr>
          <p:nvPr/>
        </p:nvPicPr>
        <p:blipFill>
          <a:blip r:embed="rId7"/>
          <a:stretch>
            <a:fillRect/>
          </a:stretch>
        </p:blipFill>
        <p:spPr>
          <a:xfrm>
            <a:off x="10201717" y="3602087"/>
            <a:ext cx="1800000" cy="1800000"/>
          </a:xfrm>
          <a:prstGeom prst="rect">
            <a:avLst/>
          </a:prstGeom>
        </p:spPr>
      </p:pic>
      <p:pic>
        <p:nvPicPr>
          <p:cNvPr id="14" name="Imagen 13">
            <a:extLst>
              <a:ext uri="{FF2B5EF4-FFF2-40B4-BE49-F238E27FC236}">
                <a16:creationId xmlns:a16="http://schemas.microsoft.com/office/drawing/2014/main" id="{067F5E4A-583B-854C-E384-30DAA4DA9F91}"/>
              </a:ext>
            </a:extLst>
          </p:cNvPr>
          <p:cNvPicPr>
            <a:picLocks noChangeAspect="1"/>
          </p:cNvPicPr>
          <p:nvPr/>
        </p:nvPicPr>
        <p:blipFill>
          <a:blip r:embed="rId8"/>
          <a:stretch>
            <a:fillRect/>
          </a:stretch>
        </p:blipFill>
        <p:spPr>
          <a:xfrm>
            <a:off x="438600" y="3443209"/>
            <a:ext cx="1800000" cy="1800000"/>
          </a:xfrm>
          <a:prstGeom prst="rect">
            <a:avLst/>
          </a:prstGeom>
        </p:spPr>
      </p:pic>
      <p:pic>
        <p:nvPicPr>
          <p:cNvPr id="16" name="Imagen 15">
            <a:extLst>
              <a:ext uri="{FF2B5EF4-FFF2-40B4-BE49-F238E27FC236}">
                <a16:creationId xmlns:a16="http://schemas.microsoft.com/office/drawing/2014/main" id="{350B0FC6-3CE9-0FF2-3186-A1399BB5E9F6}"/>
              </a:ext>
            </a:extLst>
          </p:cNvPr>
          <p:cNvPicPr>
            <a:picLocks noChangeAspect="1"/>
          </p:cNvPicPr>
          <p:nvPr/>
        </p:nvPicPr>
        <p:blipFill>
          <a:blip r:embed="rId9"/>
          <a:stretch>
            <a:fillRect/>
          </a:stretch>
        </p:blipFill>
        <p:spPr>
          <a:xfrm>
            <a:off x="6326726" y="3545754"/>
            <a:ext cx="1800000" cy="1800000"/>
          </a:xfrm>
          <a:prstGeom prst="rect">
            <a:avLst/>
          </a:prstGeom>
        </p:spPr>
      </p:pic>
      <p:pic>
        <p:nvPicPr>
          <p:cNvPr id="18" name="Imagen 17">
            <a:extLst>
              <a:ext uri="{FF2B5EF4-FFF2-40B4-BE49-F238E27FC236}">
                <a16:creationId xmlns:a16="http://schemas.microsoft.com/office/drawing/2014/main" id="{1B2E9F95-C878-BB55-F27F-9965D0CB73A6}"/>
              </a:ext>
            </a:extLst>
          </p:cNvPr>
          <p:cNvPicPr>
            <a:picLocks noChangeAspect="1"/>
          </p:cNvPicPr>
          <p:nvPr/>
        </p:nvPicPr>
        <p:blipFill>
          <a:blip r:embed="rId10"/>
          <a:stretch>
            <a:fillRect/>
          </a:stretch>
        </p:blipFill>
        <p:spPr>
          <a:xfrm>
            <a:off x="8347619" y="3547033"/>
            <a:ext cx="1800000" cy="18000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485" y="5372930"/>
            <a:ext cx="9745589" cy="1350782"/>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https://github.com/franciscolodi/testrepo/blob/6afc9ff3cff0fdffb0cff7f818cc6a8741ca8f9d/Copia_de_DB0201EN_PeerAssign_v5_SQLite.ipynb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uadroTexto 5">
            <a:extLst>
              <a:ext uri="{FF2B5EF4-FFF2-40B4-BE49-F238E27FC236}">
                <a16:creationId xmlns:a16="http://schemas.microsoft.com/office/drawing/2014/main" id="{4AE6353C-ECB8-6035-D205-F7277EEF57BB}"/>
              </a:ext>
            </a:extLst>
          </p:cNvPr>
          <p:cNvSpPr txBox="1"/>
          <p:nvPr/>
        </p:nvSpPr>
        <p:spPr>
          <a:xfrm>
            <a:off x="934930" y="1485070"/>
            <a:ext cx="10523042" cy="4247317"/>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Displaying the names of the unique launch sites in the space mission.</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Displaying 5 records where launch sites begin with the string ‘KSC.</a:t>
            </a:r>
            <a:endParaRPr lang="en-US" dirty="0">
              <a:solidFill>
                <a:srgbClr val="000000"/>
              </a:solidFill>
              <a:latin typeface="Helvetica" panose="020B0604020202020204" pitchFamily="34" charset="0"/>
            </a:endParaRP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Displaying the total payload mass carried by boosters launched by NASA (CRS).</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﻿﻿Displaying average payload mass carried by booster version F9 v1.1.</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Listing the date where the successful landing outcome in drone ship was achieved.</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Listing the names of the boosters which have success in ground pad and have payload mass greater than 4000 but less than 6000.</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Listing the total number of successful and failure mission outcomes.</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Listing the names of the </a:t>
            </a:r>
            <a:r>
              <a:rPr lang="en-US" b="0" i="0" dirty="0" err="1">
                <a:solidFill>
                  <a:srgbClr val="000000"/>
                </a:solidFill>
                <a:effectLst/>
                <a:latin typeface="Helvetica" panose="020B0604020202020204" pitchFamily="34" charset="0"/>
              </a:rPr>
              <a:t>booster_versions</a:t>
            </a:r>
            <a:r>
              <a:rPr lang="en-US" b="0" i="0" dirty="0">
                <a:solidFill>
                  <a:srgbClr val="000000"/>
                </a:solidFill>
                <a:effectLst/>
                <a:latin typeface="Helvetica" panose="020B0604020202020204" pitchFamily="34" charset="0"/>
              </a:rPr>
              <a:t> which have carried the maximum payload mass.</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Listing the records which will display the month names, successful </a:t>
            </a:r>
            <a:r>
              <a:rPr lang="en-US" b="0" i="0" dirty="0" err="1">
                <a:solidFill>
                  <a:srgbClr val="000000"/>
                </a:solidFill>
                <a:effectLst/>
                <a:latin typeface="Helvetica" panose="020B0604020202020204" pitchFamily="34" charset="0"/>
              </a:rPr>
              <a:t>landing_outcomes</a:t>
            </a:r>
            <a:r>
              <a:rPr lang="en-US" b="0" i="0" dirty="0">
                <a:solidFill>
                  <a:srgbClr val="000000"/>
                </a:solidFill>
                <a:effectLst/>
                <a:latin typeface="Helvetica" panose="020B0604020202020204" pitchFamily="34" charset="0"/>
              </a:rPr>
              <a:t> in ground pad booster versions, </a:t>
            </a:r>
            <a:r>
              <a:rPr lang="en-US" b="0" i="0" dirty="0" err="1">
                <a:solidFill>
                  <a:srgbClr val="000000"/>
                </a:solidFill>
                <a:effectLst/>
                <a:latin typeface="Helvetica" panose="020B0604020202020204" pitchFamily="34" charset="0"/>
              </a:rPr>
              <a:t>launch_site</a:t>
            </a:r>
            <a:r>
              <a:rPr lang="en-US" b="0" i="0" dirty="0">
                <a:solidFill>
                  <a:srgbClr val="000000"/>
                </a:solidFill>
                <a:effectLst/>
                <a:latin typeface="Helvetica" panose="020B0604020202020204" pitchFamily="34" charset="0"/>
              </a:rPr>
              <a:t> for the months in year 2017.</a:t>
            </a:r>
          </a:p>
          <a:p>
            <a:pPr marL="285750" indent="-285750" algn="l">
              <a:buFont typeface="Arial" panose="020B0604020202020204" pitchFamily="34" charset="0"/>
              <a:buChar char="•"/>
            </a:pPr>
            <a:r>
              <a:rPr lang="en-US" b="0" i="0" dirty="0">
                <a:solidFill>
                  <a:srgbClr val="000000"/>
                </a:solidFill>
                <a:effectLst/>
                <a:latin typeface="Helvetica" panose="020B0604020202020204" pitchFamily="34" charset="0"/>
              </a:rPr>
              <a:t>Ranking the count of successful landing _outcomes between the date 2010 06 04 and 2017 03 20 in </a:t>
            </a:r>
            <a:r>
              <a:rPr lang="en-US" b="0" i="0" dirty="0" err="1">
                <a:solidFill>
                  <a:srgbClr val="000000"/>
                </a:solidFill>
                <a:effectLst/>
                <a:latin typeface="Helvetica" panose="020B0604020202020204" pitchFamily="34" charset="0"/>
              </a:rPr>
              <a:t>descendingorder</a:t>
            </a:r>
            <a:r>
              <a:rPr lang="en-US" b="0" i="0" dirty="0">
                <a:solidFill>
                  <a:srgbClr val="000000"/>
                </a:solidFill>
                <a:effectLst/>
                <a:latin typeface="Helvetica" panose="020B0604020202020204" pitchFamily="34" charset="0"/>
              </a:rPr>
              <a:t>.</a:t>
            </a:r>
          </a:p>
          <a:p>
            <a:br>
              <a:rPr lang="en-US" dirty="0"/>
            </a:b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4441370"/>
            <a:ext cx="10515600" cy="178502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markers have been added to the map with the goal of finding an optimal location for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https://github.com/franciscolodi/testrepo/blob/dbf05425ed3eda7e38e30a2bcc7b921b1635a2c0/lab_jupyter_launch_site_location.ipynb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6D28FC0F-39E5-621D-CF15-86FF3B96BD3F}"/>
              </a:ext>
            </a:extLst>
          </p:cNvPr>
          <p:cNvPicPr>
            <a:picLocks noChangeAspect="1"/>
          </p:cNvPicPr>
          <p:nvPr/>
        </p:nvPicPr>
        <p:blipFill>
          <a:blip r:embed="rId3"/>
          <a:stretch>
            <a:fillRect/>
          </a:stretch>
        </p:blipFill>
        <p:spPr>
          <a:xfrm>
            <a:off x="790575" y="1404812"/>
            <a:ext cx="5237236" cy="3036558"/>
          </a:xfrm>
          <a:prstGeom prst="rect">
            <a:avLst/>
          </a:prstGeom>
        </p:spPr>
      </p:pic>
      <p:pic>
        <p:nvPicPr>
          <p:cNvPr id="8" name="Imagen 7">
            <a:extLst>
              <a:ext uri="{FF2B5EF4-FFF2-40B4-BE49-F238E27FC236}">
                <a16:creationId xmlns:a16="http://schemas.microsoft.com/office/drawing/2014/main" id="{0D8BE41F-D48D-B4BC-B949-D360292219C0}"/>
              </a:ext>
            </a:extLst>
          </p:cNvPr>
          <p:cNvPicPr>
            <a:picLocks noChangeAspect="1"/>
          </p:cNvPicPr>
          <p:nvPr/>
        </p:nvPicPr>
        <p:blipFill>
          <a:blip r:embed="rId4"/>
          <a:stretch>
            <a:fillRect/>
          </a:stretch>
        </p:blipFill>
        <p:spPr>
          <a:xfrm>
            <a:off x="6095999" y="1819275"/>
            <a:ext cx="5133975" cy="160972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E39D1AB2-D01B-8496-A86A-483A4B7EC1A0}"/>
              </a:ext>
            </a:extLst>
          </p:cNvPr>
          <p:cNvPicPr>
            <a:picLocks noChangeAspect="1"/>
          </p:cNvPicPr>
          <p:nvPr/>
        </p:nvPicPr>
        <p:blipFill>
          <a:blip r:embed="rId3"/>
          <a:stretch>
            <a:fillRect/>
          </a:stretch>
        </p:blipFill>
        <p:spPr>
          <a:xfrm>
            <a:off x="1502228" y="1428694"/>
            <a:ext cx="6820658" cy="3213419"/>
          </a:xfrm>
          <a:prstGeom prst="rect">
            <a:avLst/>
          </a:prstGeom>
        </p:spPr>
      </p:pic>
      <p:sp>
        <p:nvSpPr>
          <p:cNvPr id="8" name="CuadroTexto 7">
            <a:extLst>
              <a:ext uri="{FF2B5EF4-FFF2-40B4-BE49-F238E27FC236}">
                <a16:creationId xmlns:a16="http://schemas.microsoft.com/office/drawing/2014/main" id="{279038BC-43A4-BA76-6501-BF478606BBDD}"/>
              </a:ext>
            </a:extLst>
          </p:cNvPr>
          <p:cNvSpPr txBox="1"/>
          <p:nvPr/>
        </p:nvSpPr>
        <p:spPr>
          <a:xfrm>
            <a:off x="734028" y="4780056"/>
            <a:ext cx="8918664" cy="1656864"/>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app was built for users to perform interactive visual analysis on SpaceX launch data on real time</a:t>
            </a:r>
          </a:p>
          <a:p>
            <a:pPr>
              <a:lnSpc>
                <a:spcPct val="100000"/>
              </a:lnSpc>
              <a:spcBef>
                <a:spcPts val="1400"/>
              </a:spcBef>
            </a:pPr>
            <a:r>
              <a:rPr lang="en-US" sz="1800" dirty="0">
                <a:solidFill>
                  <a:schemeClr val="accent3">
                    <a:lumMod val="25000"/>
                  </a:schemeClr>
                </a:solidFill>
                <a:latin typeface="Abadi" panose="020B0604020104020204" pitchFamily="34" charset="0"/>
              </a:rPr>
              <a:t>GitHub URL: https://github.com/franciscolodi/testrepo/blob/dbf05425ed3eda7e38e30a2bcc7b921b1635a2c0/lab_jupyter_launch_site_location.ipynb</a:t>
            </a:r>
          </a:p>
        </p:txBody>
      </p:sp>
      <p:sp>
        <p:nvSpPr>
          <p:cNvPr id="9" name="Rectangle 1">
            <a:extLst>
              <a:ext uri="{FF2B5EF4-FFF2-40B4-BE49-F238E27FC236}">
                <a16:creationId xmlns:a16="http://schemas.microsoft.com/office/drawing/2014/main" id="{AB34C563-4BAC-DC47-D13E-0FA15F64FCFE}"/>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000" b="0" i="0" u="none" strike="noStrike" cap="none" normalizeH="0" baseline="0">
                <a:ln>
                  <a:noFill/>
                </a:ln>
                <a:solidFill>
                  <a:schemeClr val="tx1"/>
                </a:solidFill>
                <a:effectLst/>
                <a:latin typeface="Google Sans"/>
              </a:rPr>
              <a:t>​</a:t>
            </a:r>
            <a:r>
              <a:rPr kumimoji="0" lang="es-CL" altLang="es-CL" sz="1000" b="0" i="0" u="sng" strike="noStrike" cap="none" normalizeH="0" baseline="0">
                <a:ln>
                  <a:noFill/>
                </a:ln>
                <a:solidFill>
                  <a:srgbClr val="5F6368"/>
                </a:solidFill>
                <a:effectLst/>
                <a:latin typeface="Google Sans"/>
                <a:hlinkClick r:id="rId4"/>
              </a:rPr>
              <a:t>Buscar detalles</a:t>
            </a:r>
            <a:endParaRPr kumimoji="0" lang="es-CL" altLang="es-CL"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F9E2B48-6EDB-419E-937F-586F6A96327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sp>
        <p:nvSpPr>
          <p:cNvPr id="11" name="Rectangle 3">
            <a:extLst>
              <a:ext uri="{FF2B5EF4-FFF2-40B4-BE49-F238E27FC236}">
                <a16:creationId xmlns:a16="http://schemas.microsoft.com/office/drawing/2014/main" id="{2CBA1927-EA4E-DB2D-A5E2-69A7B9873017}"/>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900" b="0" i="0" u="none" strike="noStrike" cap="none" normalizeH="0" baseline="0">
                <a:ln>
                  <a:noFill/>
                </a:ln>
                <a:solidFill>
                  <a:srgbClr val="5F6368"/>
                </a:solidFill>
                <a:effectLst/>
                <a:latin typeface="Arial" panose="020B0604020202020204" pitchFamily="34" charset="0"/>
              </a:rPr>
              <a:t>157 / 5,000</a:t>
            </a:r>
            <a:endParaRPr kumimoji="0" lang="es-CL" altLang="es-CL"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3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300" b="1" i="0" u="none" strike="noStrike" cap="none" normalizeH="0" baseline="0">
                <a:ln>
                  <a:noFill/>
                </a:ln>
                <a:solidFill>
                  <a:schemeClr val="tx1"/>
                </a:solidFill>
                <a:effectLst/>
                <a:latin typeface="Arial" panose="020B0604020202020204" pitchFamily="34" charset="0"/>
              </a:rPr>
              <a:t>Resultados de 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200" b="1" i="0" u="none" strike="noStrike" cap="none" normalizeH="0" baseline="0">
              <a:ln>
                <a:noFill/>
              </a:ln>
              <a:solidFill>
                <a:schemeClr val="tx1"/>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a:ln>
                  <a:noFill/>
                </a:ln>
                <a:solidFill>
                  <a:schemeClr val="tx1"/>
                </a:solidFill>
                <a:effectLst/>
                <a:latin typeface="Google Sans"/>
              </a:rPr>
              <a:t>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BF78E6EB-352A-B386-75C4-74F9BC0CDEE2}"/>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0" i="0" u="none" strike="noStrike" cap="none" normalizeH="0" baseline="0">
                <a:ln>
                  <a:noFill/>
                </a:ln>
                <a:solidFill>
                  <a:srgbClr val="3C4043"/>
                </a:solidFill>
                <a:effectLst/>
                <a:latin typeface="Google Sans"/>
              </a:rPr>
              <a:t>A Plotly Dash app was built for users to perform interactive visual analysis on SpaceX launch data on real time</a:t>
            </a: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DCF5468-681A-87BD-303B-A3F44715A901}"/>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000" b="0" i="0" u="none" strike="noStrike" cap="none" normalizeH="0" baseline="0">
                <a:ln>
                  <a:noFill/>
                </a:ln>
                <a:solidFill>
                  <a:schemeClr val="tx1"/>
                </a:solidFill>
                <a:effectLst/>
                <a:latin typeface="Google Sans"/>
              </a:rPr>
              <a:t>​</a:t>
            </a:r>
            <a:r>
              <a:rPr kumimoji="0" lang="es-CL" altLang="es-CL" sz="1000" b="0" i="0" u="sng" strike="noStrike" cap="none" normalizeH="0" baseline="0">
                <a:ln>
                  <a:noFill/>
                </a:ln>
                <a:solidFill>
                  <a:srgbClr val="5F6368"/>
                </a:solidFill>
                <a:effectLst/>
                <a:latin typeface="Google Sans"/>
                <a:hlinkClick r:id="rId4"/>
              </a:rPr>
              <a:t>Buscar detalles</a:t>
            </a:r>
            <a:endParaRPr kumimoji="0" lang="es-CL" altLang="es-CL"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514ED259-AEAC-DCE0-BE50-0C4C374F503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sp>
        <p:nvSpPr>
          <p:cNvPr id="15" name="Rectangle 7">
            <a:extLst>
              <a:ext uri="{FF2B5EF4-FFF2-40B4-BE49-F238E27FC236}">
                <a16:creationId xmlns:a16="http://schemas.microsoft.com/office/drawing/2014/main" id="{CBA547F7-01D5-C290-85FC-ED6454A00B59}"/>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900" b="0" i="0" u="none" strike="noStrike" cap="none" normalizeH="0" baseline="0">
                <a:ln>
                  <a:noFill/>
                </a:ln>
                <a:solidFill>
                  <a:srgbClr val="5F6368"/>
                </a:solidFill>
                <a:effectLst/>
                <a:latin typeface="Arial" panose="020B0604020202020204" pitchFamily="34" charset="0"/>
              </a:rPr>
              <a:t>157 / 5,000</a:t>
            </a:r>
            <a:endParaRPr kumimoji="0" lang="es-CL" altLang="es-CL"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3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300" b="1" i="0" u="none" strike="noStrike" cap="none" normalizeH="0" baseline="0">
                <a:ln>
                  <a:noFill/>
                </a:ln>
                <a:solidFill>
                  <a:schemeClr val="tx1"/>
                </a:solidFill>
                <a:effectLst/>
                <a:latin typeface="Arial" panose="020B0604020202020204" pitchFamily="34" charset="0"/>
              </a:rPr>
              <a:t>Resultados de 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200" b="1" i="0" u="none" strike="noStrike" cap="none" normalizeH="0" baseline="0">
              <a:ln>
                <a:noFill/>
              </a:ln>
              <a:solidFill>
                <a:schemeClr val="tx1"/>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1" i="0" u="none" strike="noStrike" cap="none" normalizeH="0" baseline="0">
                <a:ln>
                  <a:noFill/>
                </a:ln>
                <a:solidFill>
                  <a:schemeClr val="tx1"/>
                </a:solidFill>
                <a:effectLst/>
                <a:latin typeface="Google Sans"/>
              </a:rPr>
              <a:t>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16" name="Rectangle 8">
            <a:extLst>
              <a:ext uri="{FF2B5EF4-FFF2-40B4-BE49-F238E27FC236}">
                <a16:creationId xmlns:a16="http://schemas.microsoft.com/office/drawing/2014/main" id="{CCE31D22-3C2F-D3F7-67D2-CB9E00683EB2}"/>
              </a:ext>
            </a:extLst>
          </p:cNvPr>
          <p:cNvSpPr>
            <a:spLocks noChangeArrowheads="1"/>
          </p:cNvSpPr>
          <p:nvPr/>
        </p:nvSpPr>
        <p:spPr bwMode="auto">
          <a:xfrm>
            <a:off x="152400" y="15240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200" b="0" i="0" u="none" strike="noStrike" cap="none" normalizeH="0" baseline="0">
                <a:ln>
                  <a:noFill/>
                </a:ln>
                <a:solidFill>
                  <a:srgbClr val="3C4043"/>
                </a:solidFill>
                <a:effectLst/>
                <a:latin typeface="Google Sans"/>
              </a:rPr>
              <a:t>A Plotly Dash app was built for users to perform interactive visual analysis on SpaceX launch data on real time</a:t>
            </a:r>
            <a:endParaRPr kumimoji="0" lang="es-CL" altLang="es-C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12080"/>
            <a:ext cx="9745589" cy="964882"/>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p>
          <a:p>
            <a:pPr>
              <a:lnSpc>
                <a:spcPct val="100000"/>
              </a:lnSpc>
              <a:spcBef>
                <a:spcPts val="1400"/>
              </a:spcBef>
            </a:pPr>
            <a:r>
              <a:rPr lang="en-US" dirty="0"/>
              <a:t>https://github.com/franciscolodi/testrepo/blob/86ffb21084ff90f82d0be68403dec0946f9ba296/SpaceX_Machine%20Learning%20Prediction_Part_5.ipynb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4AFF9D9B-52DA-AF68-A6C1-1A3EFC020B4A}"/>
              </a:ext>
            </a:extLst>
          </p:cNvPr>
          <p:cNvPicPr>
            <a:picLocks noChangeAspect="1"/>
          </p:cNvPicPr>
          <p:nvPr/>
        </p:nvPicPr>
        <p:blipFill>
          <a:blip r:embed="rId3"/>
          <a:stretch>
            <a:fillRect/>
          </a:stretch>
        </p:blipFill>
        <p:spPr>
          <a:xfrm>
            <a:off x="6412910" y="1716377"/>
            <a:ext cx="3781425" cy="2867025"/>
          </a:xfrm>
          <a:prstGeom prst="rect">
            <a:avLst/>
          </a:prstGeom>
        </p:spPr>
      </p:pic>
      <p:sp>
        <p:nvSpPr>
          <p:cNvPr id="8" name="CuadroTexto 7">
            <a:extLst>
              <a:ext uri="{FF2B5EF4-FFF2-40B4-BE49-F238E27FC236}">
                <a16:creationId xmlns:a16="http://schemas.microsoft.com/office/drawing/2014/main" id="{1F49009B-DD32-EFEC-4039-B1A7265C42DC}"/>
              </a:ext>
            </a:extLst>
          </p:cNvPr>
          <p:cNvSpPr txBox="1"/>
          <p:nvPr/>
        </p:nvSpPr>
        <p:spPr>
          <a:xfrm>
            <a:off x="319088" y="1909244"/>
            <a:ext cx="6093822" cy="923330"/>
          </a:xfrm>
          <a:prstGeom prst="rect">
            <a:avLst/>
          </a:prstGeom>
          <a:noFill/>
        </p:spPr>
        <p:txBody>
          <a:bodyPr wrap="square">
            <a:spAutoFit/>
          </a:bodyPr>
          <a:lstStyle/>
          <a:p>
            <a:pPr lvl="1">
              <a:lnSpc>
                <a:spcPct val="100000"/>
              </a:lnSpc>
              <a:spcBef>
                <a:spcPts val="1400"/>
              </a:spcBef>
            </a:pPr>
            <a:r>
              <a:rPr lang="en-US" sz="1800" dirty="0">
                <a:solidFill>
                  <a:schemeClr val="accent3">
                    <a:lumMod val="25000"/>
                  </a:schemeClr>
                </a:solidFill>
                <a:latin typeface="Abadi" panose="020B0604020104020204" pitchFamily="34" charset="0"/>
              </a:rPr>
              <a:t>All the machine learning models had good results over 80% accuracy, the logistic regression model stands out slightly more with 84% accuracy.</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956018" cy="3169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2000" dirty="0"/>
              <a:t>The SVM, KNN, DT and Logistic Regression models give good results in terms of prediction accuracy for this data set.</a:t>
            </a:r>
          </a:p>
          <a:p>
            <a:pPr lvl="1"/>
            <a:endParaRPr lang="en-US" sz="2000" dirty="0"/>
          </a:p>
          <a:p>
            <a:pPr lvl="1"/>
            <a:r>
              <a:rPr lang="en-US" sz="2000" dirty="0"/>
              <a:t>Low weight payload performs better than heavier payloads.</a:t>
            </a:r>
          </a:p>
          <a:p>
            <a:pPr lvl="1"/>
            <a:endParaRPr lang="en-US" sz="2000" dirty="0"/>
          </a:p>
          <a:p>
            <a:pPr lvl="1"/>
            <a:r>
              <a:rPr lang="en-US" sz="2000" dirty="0"/>
              <a:t>SpaceX lunch success rates are directly proportional to the time in years that they will eventually perfect the lunches.</a:t>
            </a:r>
          </a:p>
          <a:p>
            <a:pPr lvl="1"/>
            <a:endParaRPr lang="en-US" sz="2000" dirty="0"/>
          </a:p>
          <a:p>
            <a:pPr lvl="1"/>
            <a:r>
              <a:rPr lang="en-US" sz="2000" dirty="0"/>
              <a:t>KSC LC 39A had the most successful launches of all the sites.</a:t>
            </a:r>
          </a:p>
          <a:p>
            <a:pPr lvl="1"/>
            <a:endParaRPr lang="en-US" sz="2000" dirty="0"/>
          </a:p>
          <a:p>
            <a:pPr lvl="1"/>
            <a:r>
              <a:rPr lang="en-US" sz="2000" dirty="0"/>
              <a:t>Orbit GEO, HEO, SSO, ES L1 has the best success rate.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41E10009-E7B0-3EC7-567E-2CE9D63430B0}"/>
              </a:ext>
            </a:extLst>
          </p:cNvPr>
          <p:cNvPicPr>
            <a:picLocks noChangeAspect="1"/>
          </p:cNvPicPr>
          <p:nvPr/>
        </p:nvPicPr>
        <p:blipFill>
          <a:blip r:embed="rId4"/>
          <a:stretch>
            <a:fillRect/>
          </a:stretch>
        </p:blipFill>
        <p:spPr>
          <a:xfrm>
            <a:off x="0" y="1947389"/>
            <a:ext cx="12192000" cy="2963221"/>
          </a:xfrm>
          <a:prstGeom prst="rect">
            <a:avLst/>
          </a:prstGeom>
        </p:spPr>
      </p:pic>
      <p:sp>
        <p:nvSpPr>
          <p:cNvPr id="10" name="Rectangle 2">
            <a:extLst>
              <a:ext uri="{FF2B5EF4-FFF2-40B4-BE49-F238E27FC236}">
                <a16:creationId xmlns:a16="http://schemas.microsoft.com/office/drawing/2014/main" id="{05E73D15-82EE-D011-13E3-E747E24A40F3}"/>
              </a:ext>
            </a:extLst>
          </p:cNvPr>
          <p:cNvSpPr>
            <a:spLocks noChangeArrowheads="1"/>
          </p:cNvSpPr>
          <p:nvPr/>
        </p:nvSpPr>
        <p:spPr bwMode="auto">
          <a:xfrm>
            <a:off x="0" y="102920"/>
            <a:ext cx="65" cy="25135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99E9C2EF-368A-8883-9D6E-8711FD72A28D}"/>
              </a:ext>
            </a:extLst>
          </p:cNvPr>
          <p:cNvSpPr txBox="1"/>
          <p:nvPr/>
        </p:nvSpPr>
        <p:spPr>
          <a:xfrm>
            <a:off x="1436914" y="5123969"/>
            <a:ext cx="10907486" cy="923330"/>
          </a:xfrm>
          <a:prstGeom prst="rect">
            <a:avLst/>
          </a:prstGeom>
          <a:noFill/>
        </p:spPr>
        <p:txBody>
          <a:bodyPr wrap="square" rtlCol="0">
            <a:spAutoFit/>
          </a:bodyPr>
          <a:lstStyle/>
          <a:p>
            <a:pPr marL="285750" indent="-285750">
              <a:buFont typeface="Arial" panose="020B0604020202020204" pitchFamily="34" charset="0"/>
              <a:buChar char="•"/>
            </a:pPr>
            <a:r>
              <a:rPr kumimoji="0" lang="es-CL" altLang="es-CL" b="0" i="0" u="none" strike="noStrike" cap="none" normalizeH="0" baseline="0" dirty="0">
                <a:ln>
                  <a:noFill/>
                </a:ln>
                <a:effectLst/>
                <a:latin typeface="inherit"/>
              </a:rPr>
              <a:t>VAFB SLC 4E has a </a:t>
            </a:r>
            <a:r>
              <a:rPr kumimoji="0" lang="es-CL" altLang="es-CL" b="0" i="0" u="none" strike="noStrike" cap="none" normalizeH="0" baseline="0" dirty="0" err="1">
                <a:ln>
                  <a:noFill/>
                </a:ln>
                <a:effectLst/>
                <a:latin typeface="inherit"/>
              </a:rPr>
              <a:t>higher</a:t>
            </a:r>
            <a:r>
              <a:rPr kumimoji="0" lang="es-CL" altLang="es-CL" b="0" i="0" u="none" strike="noStrike" cap="none" normalizeH="0" baseline="0" dirty="0">
                <a:ln>
                  <a:noFill/>
                </a:ln>
                <a:effectLst/>
                <a:latin typeface="inherit"/>
              </a:rPr>
              <a:t> </a:t>
            </a:r>
            <a:r>
              <a:rPr kumimoji="0" lang="es-CL" altLang="es-CL" b="0" i="0" u="none" strike="noStrike" cap="none" normalizeH="0" baseline="0" dirty="0" err="1">
                <a:ln>
                  <a:noFill/>
                </a:ln>
                <a:effectLst/>
                <a:latin typeface="inherit"/>
              </a:rPr>
              <a:t>success</a:t>
            </a:r>
            <a:r>
              <a:rPr kumimoji="0" lang="es-CL" altLang="es-CL" b="0" i="0" u="none" strike="noStrike" cap="none" normalizeH="0" baseline="0" dirty="0">
                <a:ln>
                  <a:noFill/>
                </a:ln>
                <a:effectLst/>
                <a:latin typeface="inherit"/>
              </a:rPr>
              <a:t> </a:t>
            </a:r>
            <a:r>
              <a:rPr kumimoji="0" lang="es-CL" altLang="es-CL" b="0" i="0" u="none" strike="noStrike" cap="none" normalizeH="0" baseline="0" dirty="0" err="1">
                <a:ln>
                  <a:noFill/>
                </a:ln>
                <a:effectLst/>
                <a:latin typeface="inherit"/>
              </a:rPr>
              <a:t>rate</a:t>
            </a:r>
            <a:endParaRPr kumimoji="0" lang="es-CL" altLang="es-CL" b="0" i="0" u="none" strike="noStrike" cap="none" normalizeH="0" baseline="0" dirty="0">
              <a:ln>
                <a:noFill/>
              </a:ln>
              <a:effectLst/>
              <a:latin typeface="inherit"/>
            </a:endParaRPr>
          </a:p>
          <a:p>
            <a:pPr marL="285750" indent="-285750">
              <a:buFont typeface="Arial" panose="020B0604020202020204" pitchFamily="34" charset="0"/>
              <a:buChar char="•"/>
            </a:pPr>
            <a:r>
              <a:rPr kumimoji="0" lang="en-US" altLang="es-CL" b="0" i="0" u="none" strike="noStrike" cap="none" normalizeH="0" baseline="0" dirty="0">
                <a:ln>
                  <a:noFill/>
                </a:ln>
                <a:effectLst/>
              </a:rPr>
              <a:t>Launches from the site of CCAFS SCL 40 are significantly higher than launches form other sites.</a:t>
            </a:r>
          </a:p>
          <a:p>
            <a:endParaRPr lang="es-CL"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71553"/>
            <a:ext cx="10215852" cy="16097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The launch site scatter point chart you will find for the VAFB-SLC launch site no rockets are launched for a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5A00D970-7B48-DFA6-1892-C5AD56BBC257}"/>
              </a:ext>
            </a:extLst>
          </p:cNvPr>
          <p:cNvPicPr>
            <a:picLocks noChangeAspect="1"/>
          </p:cNvPicPr>
          <p:nvPr/>
        </p:nvPicPr>
        <p:blipFill>
          <a:blip r:embed="rId3"/>
          <a:stretch>
            <a:fillRect/>
          </a:stretch>
        </p:blipFill>
        <p:spPr>
          <a:xfrm>
            <a:off x="3580992" y="1353301"/>
            <a:ext cx="4429125" cy="27527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19302"/>
            <a:ext cx="10934309" cy="1674399"/>
          </a:xfrm>
          <a:prstGeom prst="rect">
            <a:avLst/>
          </a:prstGeom>
        </p:spPr>
        <p:txBody>
          <a:bodyPr>
            <a:normAutofit/>
          </a:bodyPr>
          <a:lstStyle/>
          <a:p>
            <a:pPr>
              <a:lnSpc>
                <a:spcPct val="100000"/>
              </a:lnSpc>
              <a:spcBef>
                <a:spcPts val="1400"/>
              </a:spcBef>
            </a:pPr>
            <a:r>
              <a:rPr lang="es-419" sz="2200" dirty="0">
                <a:solidFill>
                  <a:schemeClr val="accent3">
                    <a:lumMod val="25000"/>
                  </a:schemeClr>
                </a:solidFill>
                <a:latin typeface="Abadi" panose="020B0604020104020204" pitchFamily="34" charset="0"/>
              </a:rPr>
              <a:t>ES-L1, GEO, HEO, SSO are </a:t>
            </a:r>
            <a:r>
              <a:rPr lang="es-419" sz="2200" dirty="0" err="1">
                <a:solidFill>
                  <a:schemeClr val="accent3">
                    <a:lumMod val="25000"/>
                  </a:schemeClr>
                </a:solidFill>
                <a:latin typeface="Abadi" panose="020B0604020104020204" pitchFamily="34" charset="0"/>
              </a:rPr>
              <a:t>the</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highest</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success</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rate</a:t>
            </a:r>
            <a:r>
              <a:rPr lang="es-419"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BD1BE2FC-DD5A-0397-1CB7-F6AA6B5CE73D}"/>
              </a:ext>
            </a:extLst>
          </p:cNvPr>
          <p:cNvPicPr>
            <a:picLocks noChangeAspect="1"/>
          </p:cNvPicPr>
          <p:nvPr/>
        </p:nvPicPr>
        <p:blipFill>
          <a:blip r:embed="rId3"/>
          <a:stretch>
            <a:fillRect/>
          </a:stretch>
        </p:blipFill>
        <p:spPr>
          <a:xfrm>
            <a:off x="4022798" y="1348575"/>
            <a:ext cx="4010025" cy="26098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33257"/>
            <a:ext cx="10934309" cy="10480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Imagen 7">
            <a:extLst>
              <a:ext uri="{FF2B5EF4-FFF2-40B4-BE49-F238E27FC236}">
                <a16:creationId xmlns:a16="http://schemas.microsoft.com/office/drawing/2014/main" id="{38F9193F-51A6-91BE-FD2A-CB8AF54FE6CA}"/>
              </a:ext>
            </a:extLst>
          </p:cNvPr>
          <p:cNvPicPr>
            <a:picLocks noChangeAspect="1"/>
          </p:cNvPicPr>
          <p:nvPr/>
        </p:nvPicPr>
        <p:blipFill>
          <a:blip r:embed="rId3"/>
          <a:stretch>
            <a:fillRect/>
          </a:stretch>
        </p:blipFill>
        <p:spPr>
          <a:xfrm>
            <a:off x="3361781" y="1636503"/>
            <a:ext cx="4057650" cy="26479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72446"/>
            <a:ext cx="10960435" cy="996542"/>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EE2579BE-32FF-A952-91DA-9A6AAD5052D0}"/>
              </a:ext>
            </a:extLst>
          </p:cNvPr>
          <p:cNvPicPr>
            <a:picLocks noChangeAspect="1"/>
          </p:cNvPicPr>
          <p:nvPr/>
        </p:nvPicPr>
        <p:blipFill>
          <a:blip r:embed="rId4"/>
          <a:stretch>
            <a:fillRect/>
          </a:stretch>
        </p:blipFill>
        <p:spPr>
          <a:xfrm>
            <a:off x="3690665" y="1385343"/>
            <a:ext cx="4105275" cy="26765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72445"/>
            <a:ext cx="10241978" cy="1008899"/>
          </a:xfrm>
          <a:prstGeom prst="rect">
            <a:avLst/>
          </a:prstGeom>
        </p:spPr>
        <p:txBody>
          <a:bodyPr>
            <a:normAutofit/>
          </a:bodyPr>
          <a:lstStyle/>
          <a:p>
            <a:pPr>
              <a:lnSpc>
                <a:spcPct val="100000"/>
              </a:lnSpc>
              <a:spcBef>
                <a:spcPts val="1400"/>
              </a:spcBef>
            </a:pPr>
            <a:r>
              <a:rPr lang="en-US" sz="1600" b="0" i="0" dirty="0">
                <a:effectLst/>
                <a:latin typeface="-apple-system"/>
              </a:rPr>
              <a:t>We can observe that the </a:t>
            </a:r>
            <a:r>
              <a:rPr lang="en-US" sz="1600" b="0" i="0" dirty="0" err="1">
                <a:effectLst/>
                <a:latin typeface="-apple-system"/>
              </a:rPr>
              <a:t>sucess</a:t>
            </a:r>
            <a:r>
              <a:rPr lang="en-US" sz="1600" b="0" i="0" dirty="0">
                <a:effectLst/>
                <a:latin typeface="-apple-system"/>
              </a:rPr>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20D438F6-A1C8-5AA0-0A6F-4DC9C4C7E2B2}"/>
              </a:ext>
            </a:extLst>
          </p:cNvPr>
          <p:cNvPicPr>
            <a:picLocks noChangeAspect="1"/>
          </p:cNvPicPr>
          <p:nvPr/>
        </p:nvPicPr>
        <p:blipFill>
          <a:blip r:embed="rId4"/>
          <a:stretch>
            <a:fillRect/>
          </a:stretch>
        </p:blipFill>
        <p:spPr>
          <a:xfrm>
            <a:off x="4032323" y="1545772"/>
            <a:ext cx="3990975" cy="2590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1B1C92A-20A5-7A6C-5C34-0ED3147CFA2D}"/>
              </a:ext>
            </a:extLst>
          </p:cNvPr>
          <p:cNvPicPr>
            <a:picLocks noChangeAspect="1"/>
          </p:cNvPicPr>
          <p:nvPr/>
        </p:nvPicPr>
        <p:blipFill>
          <a:blip r:embed="rId3"/>
          <a:stretch>
            <a:fillRect/>
          </a:stretch>
        </p:blipFill>
        <p:spPr>
          <a:xfrm>
            <a:off x="3405187" y="2400300"/>
            <a:ext cx="5381625" cy="2057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4C864437-B514-E3C1-C455-13DB43F3B8B4}"/>
              </a:ext>
            </a:extLst>
          </p:cNvPr>
          <p:cNvPicPr>
            <a:picLocks noChangeAspect="1"/>
          </p:cNvPicPr>
          <p:nvPr/>
        </p:nvPicPr>
        <p:blipFill>
          <a:blip r:embed="rId3"/>
          <a:stretch>
            <a:fillRect/>
          </a:stretch>
        </p:blipFill>
        <p:spPr>
          <a:xfrm>
            <a:off x="0" y="2386948"/>
            <a:ext cx="12192000" cy="20841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Imagen 7">
            <a:extLst>
              <a:ext uri="{FF2B5EF4-FFF2-40B4-BE49-F238E27FC236}">
                <a16:creationId xmlns:a16="http://schemas.microsoft.com/office/drawing/2014/main" id="{D009632D-FCA1-EBED-CFD9-84EE4D5EBDDB}"/>
              </a:ext>
            </a:extLst>
          </p:cNvPr>
          <p:cNvPicPr>
            <a:picLocks noChangeAspect="1"/>
          </p:cNvPicPr>
          <p:nvPr/>
        </p:nvPicPr>
        <p:blipFill>
          <a:blip r:embed="rId3"/>
          <a:stretch>
            <a:fillRect/>
          </a:stretch>
        </p:blipFill>
        <p:spPr>
          <a:xfrm>
            <a:off x="2952750" y="2667000"/>
            <a:ext cx="6286500" cy="1524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2BDD01C4-6491-104B-2E8D-CA3FCC2280DD}"/>
              </a:ext>
            </a:extLst>
          </p:cNvPr>
          <p:cNvPicPr>
            <a:picLocks noChangeAspect="1"/>
          </p:cNvPicPr>
          <p:nvPr/>
        </p:nvPicPr>
        <p:blipFill>
          <a:blip r:embed="rId3"/>
          <a:stretch>
            <a:fillRect/>
          </a:stretch>
        </p:blipFill>
        <p:spPr>
          <a:xfrm>
            <a:off x="2847975" y="2695575"/>
            <a:ext cx="6496050" cy="14668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033E3579-AD3F-7AAF-B745-9D638E13BB37}"/>
              </a:ext>
            </a:extLst>
          </p:cNvPr>
          <p:cNvPicPr>
            <a:picLocks noChangeAspect="1"/>
          </p:cNvPicPr>
          <p:nvPr/>
        </p:nvPicPr>
        <p:blipFill>
          <a:blip r:embed="rId3"/>
          <a:stretch>
            <a:fillRect/>
          </a:stretch>
        </p:blipFill>
        <p:spPr>
          <a:xfrm>
            <a:off x="2838450" y="1743075"/>
            <a:ext cx="6515100" cy="33718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FEEEC177-E87F-B8FD-FE15-CB9A7D7288B2}"/>
              </a:ext>
            </a:extLst>
          </p:cNvPr>
          <p:cNvPicPr>
            <a:picLocks noChangeAspect="1"/>
          </p:cNvPicPr>
          <p:nvPr/>
        </p:nvPicPr>
        <p:blipFill>
          <a:blip r:embed="rId3"/>
          <a:stretch>
            <a:fillRect/>
          </a:stretch>
        </p:blipFill>
        <p:spPr>
          <a:xfrm>
            <a:off x="442912" y="2381250"/>
            <a:ext cx="11306175" cy="2095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561672"/>
            <a:ext cx="10414589" cy="51370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and results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The methodologies used mainly are web scraping with API, JSON, Request and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then the treatment and cleaning of data in Pandas and basic Exploratory Analysis with </a:t>
            </a:r>
            <a:r>
              <a:rPr lang="en-US" sz="1800" dirty="0" err="1">
                <a:solidFill>
                  <a:schemeClr val="accent3">
                    <a:lumMod val="25000"/>
                  </a:schemeClr>
                </a:solidFill>
                <a:latin typeface="Abadi" panose="020B0604020104020204" pitchFamily="34" charset="0"/>
              </a:rPr>
              <a:t>MySql</a:t>
            </a:r>
            <a:r>
              <a:rPr lang="en-US" sz="1800" dirty="0">
                <a:solidFill>
                  <a:schemeClr val="accent3">
                    <a:lumMod val="25000"/>
                  </a:schemeClr>
                </a:solidFill>
                <a:latin typeface="Abadi" panose="020B0604020104020204" pitchFamily="34" charset="0"/>
              </a:rPr>
              <a:t> and scatter graphs with Pandas. The visualization of the main indicators was carried out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and the mapping with Folium. Finally, a predictive analysis was made using the </a:t>
            </a:r>
            <a:r>
              <a:rPr lang="en-US" sz="1800" dirty="0" err="1">
                <a:solidFill>
                  <a:schemeClr val="accent3">
                    <a:lumMod val="25000"/>
                  </a:schemeClr>
                </a:solidFill>
                <a:latin typeface="Abadi" panose="020B0604020104020204" pitchFamily="34" charset="0"/>
              </a:rPr>
              <a:t>Sklearn</a:t>
            </a:r>
            <a:r>
              <a:rPr lang="en-US" sz="1800" dirty="0">
                <a:solidFill>
                  <a:schemeClr val="accent3">
                    <a:lumMod val="25000"/>
                  </a:schemeClr>
                </a:solidFill>
                <a:latin typeface="Abadi" panose="020B0604020104020204" pitchFamily="34" charset="0"/>
              </a:rPr>
              <a:t> library, addressing SVM models, classification trees and logistic regression, dividing the data into training and test.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All the machine learning models had good results over 80% accuracy, the logistic regression model stands out slightly more with 84%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have different success rates. CCAFS LC-40 has a 60% success rate, while KSC LC-39A and VAFB SLC 4E have a 77%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107CC98-E067-A8E8-94E5-09CD745D00D0}"/>
              </a:ext>
            </a:extLst>
          </p:cNvPr>
          <p:cNvPicPr>
            <a:picLocks noChangeAspect="1"/>
          </p:cNvPicPr>
          <p:nvPr/>
        </p:nvPicPr>
        <p:blipFill>
          <a:blip r:embed="rId3"/>
          <a:stretch>
            <a:fillRect/>
          </a:stretch>
        </p:blipFill>
        <p:spPr>
          <a:xfrm>
            <a:off x="2514600" y="2352675"/>
            <a:ext cx="7162800" cy="21526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D332ABF0-D759-EFAE-4F37-A15EDA59390D}"/>
              </a:ext>
            </a:extLst>
          </p:cNvPr>
          <p:cNvPicPr>
            <a:picLocks noChangeAspect="1"/>
          </p:cNvPicPr>
          <p:nvPr/>
        </p:nvPicPr>
        <p:blipFill>
          <a:blip r:embed="rId3"/>
          <a:stretch>
            <a:fillRect/>
          </a:stretch>
        </p:blipFill>
        <p:spPr>
          <a:xfrm>
            <a:off x="1676400" y="1557337"/>
            <a:ext cx="8839200" cy="3743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9810884-F134-8A0F-B996-C70DB85C626F}"/>
              </a:ext>
            </a:extLst>
          </p:cNvPr>
          <p:cNvPicPr>
            <a:picLocks noChangeAspect="1"/>
          </p:cNvPicPr>
          <p:nvPr/>
        </p:nvPicPr>
        <p:blipFill>
          <a:blip r:embed="rId3"/>
          <a:stretch>
            <a:fillRect/>
          </a:stretch>
        </p:blipFill>
        <p:spPr>
          <a:xfrm>
            <a:off x="457200" y="2424112"/>
            <a:ext cx="11277600" cy="20097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AECE2928-1BCA-5411-D372-ACECE0D9FDC6}"/>
              </a:ext>
            </a:extLst>
          </p:cNvPr>
          <p:cNvPicPr>
            <a:picLocks noChangeAspect="1"/>
          </p:cNvPicPr>
          <p:nvPr/>
        </p:nvPicPr>
        <p:blipFill>
          <a:blip r:embed="rId3"/>
          <a:stretch>
            <a:fillRect/>
          </a:stretch>
        </p:blipFill>
        <p:spPr>
          <a:xfrm>
            <a:off x="0" y="2251936"/>
            <a:ext cx="12192000" cy="23541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b="1" i="0" dirty="0">
                <a:solidFill>
                  <a:schemeClr val="tx1"/>
                </a:solidFill>
                <a:effectLst/>
                <a:latin typeface="arial" panose="020B0604020202020204" pitchFamily="34" charset="0"/>
              </a:rPr>
              <a:t>Rocket launch sites CCAFS LC-40 and CCAFS SLC-40</a:t>
            </a:r>
            <a:endParaRPr lang="en-US" sz="2400" b="1" dirty="0">
              <a:solidFill>
                <a:schemeClr val="tx1"/>
              </a:solidFill>
              <a:latin typeface="Abadi"/>
            </a:endParaRPr>
          </a:p>
        </p:txBody>
      </p:sp>
      <p:pic>
        <p:nvPicPr>
          <p:cNvPr id="10" name="Imagen 9">
            <a:extLst>
              <a:ext uri="{FF2B5EF4-FFF2-40B4-BE49-F238E27FC236}">
                <a16:creationId xmlns:a16="http://schemas.microsoft.com/office/drawing/2014/main" id="{D3134E39-838B-BE71-0804-CCA2389D5092}"/>
              </a:ext>
            </a:extLst>
          </p:cNvPr>
          <p:cNvPicPr>
            <a:picLocks noChangeAspect="1"/>
          </p:cNvPicPr>
          <p:nvPr/>
        </p:nvPicPr>
        <p:blipFill>
          <a:blip r:embed="rId3"/>
          <a:stretch>
            <a:fillRect/>
          </a:stretch>
        </p:blipFill>
        <p:spPr>
          <a:xfrm>
            <a:off x="3297283" y="2066653"/>
            <a:ext cx="4343400" cy="38481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i="0" dirty="0">
                <a:solidFill>
                  <a:schemeClr val="tx1"/>
                </a:solidFill>
                <a:effectLst/>
                <a:latin typeface="arial" panose="020B0604020202020204" pitchFamily="34" charset="0"/>
              </a:rPr>
              <a:t>Rocket launch sites CCAFS LC-40 and CCAFS SLC-40</a:t>
            </a:r>
          </a:p>
          <a:p>
            <a:r>
              <a:rPr lang="en-US" b="1" dirty="0">
                <a:solidFill>
                  <a:schemeClr val="tx1"/>
                </a:solidFill>
                <a:latin typeface="Abadi"/>
              </a:rPr>
              <a:t>T</a:t>
            </a:r>
            <a:r>
              <a:rPr lang="en-US" sz="4000" b="1" dirty="0">
                <a:solidFill>
                  <a:schemeClr val="tx1"/>
                </a:solidFill>
                <a:latin typeface="Abadi"/>
              </a:rPr>
              <a:t>he color-labeled launch outcomes on the map</a:t>
            </a:r>
          </a:p>
        </p:txBody>
      </p:sp>
      <p:pic>
        <p:nvPicPr>
          <p:cNvPr id="2" name="Imagen 1">
            <a:extLst>
              <a:ext uri="{FF2B5EF4-FFF2-40B4-BE49-F238E27FC236}">
                <a16:creationId xmlns:a16="http://schemas.microsoft.com/office/drawing/2014/main" id="{273F2A9C-B092-309B-2198-8C59BAD75291}"/>
              </a:ext>
            </a:extLst>
          </p:cNvPr>
          <p:cNvPicPr>
            <a:picLocks noChangeAspect="1"/>
          </p:cNvPicPr>
          <p:nvPr/>
        </p:nvPicPr>
        <p:blipFill>
          <a:blip r:embed="rId3"/>
          <a:stretch>
            <a:fillRect/>
          </a:stretch>
        </p:blipFill>
        <p:spPr>
          <a:xfrm>
            <a:off x="2446411" y="1484675"/>
            <a:ext cx="6268361" cy="50263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apple-system"/>
              </a:rPr>
              <a:t>Distance between the coastline point and the launch site</a:t>
            </a:r>
            <a:endParaRPr lang="en-US" dirty="0">
              <a:solidFill>
                <a:srgbClr val="0B49CB"/>
              </a:solidFill>
              <a:latin typeface="Abadi"/>
            </a:endParaRPr>
          </a:p>
        </p:txBody>
      </p:sp>
      <p:pic>
        <p:nvPicPr>
          <p:cNvPr id="4" name="Imagen 3">
            <a:extLst>
              <a:ext uri="{FF2B5EF4-FFF2-40B4-BE49-F238E27FC236}">
                <a16:creationId xmlns:a16="http://schemas.microsoft.com/office/drawing/2014/main" id="{49D0CA9D-940E-B6BE-B148-A9D3D9D89EFA}"/>
              </a:ext>
            </a:extLst>
          </p:cNvPr>
          <p:cNvPicPr>
            <a:picLocks noChangeAspect="1"/>
          </p:cNvPicPr>
          <p:nvPr/>
        </p:nvPicPr>
        <p:blipFill>
          <a:blip r:embed="rId3"/>
          <a:stretch>
            <a:fillRect/>
          </a:stretch>
        </p:blipFill>
        <p:spPr>
          <a:xfrm>
            <a:off x="1206409" y="1569461"/>
            <a:ext cx="10458450" cy="48577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Imagen 3">
            <a:extLst>
              <a:ext uri="{FF2B5EF4-FFF2-40B4-BE49-F238E27FC236}">
                <a16:creationId xmlns:a16="http://schemas.microsoft.com/office/drawing/2014/main" id="{09AC0619-AB38-339C-495C-07C80EA895BE}"/>
              </a:ext>
            </a:extLst>
          </p:cNvPr>
          <p:cNvPicPr>
            <a:picLocks noChangeAspect="1"/>
          </p:cNvPicPr>
          <p:nvPr/>
        </p:nvPicPr>
        <p:blipFill>
          <a:blip r:embed="rId3"/>
          <a:stretch>
            <a:fillRect/>
          </a:stretch>
        </p:blipFill>
        <p:spPr>
          <a:xfrm>
            <a:off x="2725511" y="2157412"/>
            <a:ext cx="5695950" cy="25431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81663"/>
            <a:ext cx="10640827"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panose="020B0604020104020204" pitchFamily="34" charset="0"/>
              </a:rPr>
              <a:t>SpaceX company focused on rocket launches, only Falcon 9 has a cost of 62 million dollars; other vendors cost more than $165 million each, much of the savings due to SpaceX being able to reuse the first stage. If it is possible to determine whether the first stage will land, the cost of one launch can be determined. This information can be used if an alternative company wants to bid against SpaceX for a rocket launch.</a:t>
            </a:r>
          </a:p>
          <a:p>
            <a:pPr marL="0" indent="0" algn="just">
              <a:spcBef>
                <a:spcPts val="1400"/>
              </a:spcBef>
              <a:buNone/>
            </a:pPr>
            <a:r>
              <a:rPr lang="en-US" sz="1800" dirty="0">
                <a:solidFill>
                  <a:schemeClr val="accent3">
                    <a:lumMod val="25000"/>
                  </a:schemeClr>
                </a:solidFill>
                <a:latin typeface="Abadi" panose="020B0604020104020204" pitchFamily="34" charset="0"/>
              </a:rPr>
              <a:t>This presentation summarizes the main results of the exploratory analysis of SpaceX's Falcon 9 rocket launches, seeking to predict which are the conditions that allow the greatest number of successful launches to be generated.</a:t>
            </a:r>
          </a:p>
          <a:p>
            <a:pPr marL="0" indent="0" algn="just">
              <a:spcBef>
                <a:spcPts val="1400"/>
              </a:spcBef>
              <a:buNone/>
            </a:pPr>
            <a:r>
              <a:rPr lang="en-US" sz="1800" dirty="0">
                <a:solidFill>
                  <a:schemeClr val="accent3">
                    <a:lumMod val="25000"/>
                  </a:schemeClr>
                </a:solidFill>
                <a:latin typeface="Abadi" panose="020B0604020104020204" pitchFamily="34" charset="0"/>
              </a:rPr>
              <a:t>What is the causality of each of the characteristics, being able to determine the significance of the launch site, weight of the load and engineering characteristics.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pic>
        <p:nvPicPr>
          <p:cNvPr id="4" name="Imagen 3">
            <a:extLst>
              <a:ext uri="{FF2B5EF4-FFF2-40B4-BE49-F238E27FC236}">
                <a16:creationId xmlns:a16="http://schemas.microsoft.com/office/drawing/2014/main" id="{D4330D44-A51B-ECA6-CB2C-0115ED90C8CC}"/>
              </a:ext>
            </a:extLst>
          </p:cNvPr>
          <p:cNvPicPr>
            <a:picLocks noChangeAspect="1"/>
          </p:cNvPicPr>
          <p:nvPr/>
        </p:nvPicPr>
        <p:blipFill>
          <a:blip r:embed="rId3"/>
          <a:stretch>
            <a:fillRect/>
          </a:stretch>
        </p:blipFill>
        <p:spPr>
          <a:xfrm>
            <a:off x="3819525" y="2352675"/>
            <a:ext cx="4552950" cy="21526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Imagen 3">
            <a:extLst>
              <a:ext uri="{FF2B5EF4-FFF2-40B4-BE49-F238E27FC236}">
                <a16:creationId xmlns:a16="http://schemas.microsoft.com/office/drawing/2014/main" id="{0C02AD78-80C9-4AB1-3476-C54C8EB2B7F8}"/>
              </a:ext>
            </a:extLst>
          </p:cNvPr>
          <p:cNvPicPr>
            <a:picLocks noChangeAspect="1"/>
          </p:cNvPicPr>
          <p:nvPr/>
        </p:nvPicPr>
        <p:blipFill>
          <a:blip r:embed="rId3"/>
          <a:stretch>
            <a:fillRect/>
          </a:stretch>
        </p:blipFill>
        <p:spPr>
          <a:xfrm>
            <a:off x="2437584" y="2131967"/>
            <a:ext cx="6115050" cy="20193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7DA8849C-45C1-F9A1-0FBB-22F03834445B}"/>
              </a:ext>
            </a:extLst>
          </p:cNvPr>
          <p:cNvPicPr>
            <a:picLocks noChangeAspect="1"/>
          </p:cNvPicPr>
          <p:nvPr/>
        </p:nvPicPr>
        <p:blipFill>
          <a:blip r:embed="rId3"/>
          <a:stretch>
            <a:fillRect/>
          </a:stretch>
        </p:blipFill>
        <p:spPr>
          <a:xfrm>
            <a:off x="3914775" y="2043112"/>
            <a:ext cx="4362450" cy="27717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55ADE3D8-0AF9-6DBF-FE1F-A192CEF6893A}"/>
              </a:ext>
            </a:extLst>
          </p:cNvPr>
          <p:cNvPicPr>
            <a:picLocks noChangeAspect="1"/>
          </p:cNvPicPr>
          <p:nvPr/>
        </p:nvPicPr>
        <p:blipFill>
          <a:blip r:embed="rId3"/>
          <a:stretch>
            <a:fillRect/>
          </a:stretch>
        </p:blipFill>
        <p:spPr>
          <a:xfrm>
            <a:off x="7230563" y="2161223"/>
            <a:ext cx="3829050" cy="2790825"/>
          </a:xfrm>
          <a:prstGeom prst="rect">
            <a:avLst/>
          </a:prstGeom>
        </p:spPr>
      </p:pic>
      <p:sp>
        <p:nvSpPr>
          <p:cNvPr id="10" name="CuadroTexto 9">
            <a:extLst>
              <a:ext uri="{FF2B5EF4-FFF2-40B4-BE49-F238E27FC236}">
                <a16:creationId xmlns:a16="http://schemas.microsoft.com/office/drawing/2014/main" id="{CED51E39-3B72-0E29-72FD-B854E4F4B3D8}"/>
              </a:ext>
            </a:extLst>
          </p:cNvPr>
          <p:cNvSpPr txBox="1"/>
          <p:nvPr/>
        </p:nvSpPr>
        <p:spPr>
          <a:xfrm>
            <a:off x="261257" y="2967334"/>
            <a:ext cx="6714309" cy="1815882"/>
          </a:xfrm>
          <a:prstGeom prst="rect">
            <a:avLst/>
          </a:prstGeom>
          <a:noFill/>
        </p:spPr>
        <p:txBody>
          <a:bodyPr wrap="square">
            <a:spAutoFit/>
          </a:bodyPr>
          <a:lstStyle/>
          <a:p>
            <a:r>
              <a:rPr lang="es-CL" sz="2800" b="1" dirty="0"/>
              <a:t>In </a:t>
            </a:r>
            <a:r>
              <a:rPr lang="es-CL" sz="2800" b="1" dirty="0" err="1"/>
              <a:t>the</a:t>
            </a:r>
            <a:r>
              <a:rPr lang="es-CL" sz="2800" b="1" dirty="0"/>
              <a:t> </a:t>
            </a:r>
            <a:r>
              <a:rPr lang="es-CL" sz="2800" b="1" dirty="0" err="1"/>
              <a:t>logistic</a:t>
            </a:r>
            <a:r>
              <a:rPr lang="es-CL" sz="2800" b="1" dirty="0"/>
              <a:t> </a:t>
            </a:r>
            <a:r>
              <a:rPr lang="es-CL" sz="2800" b="1" dirty="0" err="1"/>
              <a:t>regression</a:t>
            </a:r>
            <a:r>
              <a:rPr lang="es-CL" sz="2800" b="1" dirty="0"/>
              <a:t> </a:t>
            </a:r>
            <a:r>
              <a:rPr lang="es-CL" sz="2800" b="1" dirty="0" err="1"/>
              <a:t>confusion</a:t>
            </a:r>
            <a:r>
              <a:rPr lang="es-CL" sz="2800" b="1" dirty="0"/>
              <a:t> </a:t>
            </a:r>
            <a:r>
              <a:rPr lang="es-CL" sz="2800" b="1" dirty="0" err="1"/>
              <a:t>matrix</a:t>
            </a:r>
            <a:r>
              <a:rPr lang="es-CL" sz="2800" b="1" dirty="0"/>
              <a:t>, </a:t>
            </a:r>
            <a:r>
              <a:rPr lang="es-CL" sz="2800" b="1" dirty="0" err="1"/>
              <a:t>the</a:t>
            </a:r>
            <a:r>
              <a:rPr lang="es-CL" sz="2800" b="1" dirty="0"/>
              <a:t> </a:t>
            </a:r>
            <a:r>
              <a:rPr lang="es-CL" sz="2800" b="1" dirty="0" err="1"/>
              <a:t>twelve</a:t>
            </a:r>
            <a:r>
              <a:rPr lang="es-CL" sz="2800" b="1" dirty="0"/>
              <a:t> </a:t>
            </a:r>
            <a:r>
              <a:rPr lang="es-CL" sz="2800" b="1" dirty="0" err="1"/>
              <a:t>successful</a:t>
            </a:r>
            <a:r>
              <a:rPr lang="es-CL" sz="2800" b="1" dirty="0"/>
              <a:t> </a:t>
            </a:r>
            <a:r>
              <a:rPr lang="es-CL" sz="2800" b="1" dirty="0" err="1"/>
              <a:t>landings</a:t>
            </a:r>
            <a:r>
              <a:rPr lang="es-CL" sz="2800" b="1" dirty="0"/>
              <a:t> </a:t>
            </a:r>
            <a:r>
              <a:rPr lang="es-CL" sz="2800" b="1" dirty="0" err="1"/>
              <a:t>that</a:t>
            </a:r>
            <a:r>
              <a:rPr lang="es-CL" sz="2800" b="1" dirty="0"/>
              <a:t> </a:t>
            </a:r>
            <a:r>
              <a:rPr lang="es-CL" sz="2800" b="1" dirty="0" err="1"/>
              <a:t>were</a:t>
            </a:r>
            <a:r>
              <a:rPr lang="es-CL" sz="2800" b="1" dirty="0"/>
              <a:t> </a:t>
            </a:r>
            <a:r>
              <a:rPr lang="es-CL" sz="2800" b="1" dirty="0" err="1"/>
              <a:t>predicted</a:t>
            </a:r>
            <a:r>
              <a:rPr lang="es-CL" sz="2800" b="1" dirty="0"/>
              <a:t> are true, it </a:t>
            </a:r>
            <a:r>
              <a:rPr lang="es-CL" sz="2800" b="1" dirty="0" err="1"/>
              <a:t>only</a:t>
            </a:r>
            <a:r>
              <a:rPr lang="es-CL" sz="2800" b="1" dirty="0"/>
              <a:t> </a:t>
            </a:r>
            <a:r>
              <a:rPr lang="es-CL" sz="2800" b="1" dirty="0" err="1"/>
              <a:t>fails</a:t>
            </a:r>
            <a:r>
              <a:rPr lang="es-CL" sz="2800" b="1" dirty="0"/>
              <a:t> </a:t>
            </a:r>
            <a:r>
              <a:rPr lang="es-CL" sz="2800" b="1" dirty="0" err="1"/>
              <a:t>to</a:t>
            </a:r>
            <a:r>
              <a:rPr lang="es-CL" sz="2800" b="1" dirty="0"/>
              <a:t> </a:t>
            </a:r>
            <a:r>
              <a:rPr lang="es-CL" sz="2800" b="1" dirty="0" err="1"/>
              <a:t>predict</a:t>
            </a:r>
            <a:r>
              <a:rPr lang="es-CL" sz="2800" b="1" dirty="0"/>
              <a:t> 3 </a:t>
            </a:r>
            <a:r>
              <a:rPr lang="es-CL" sz="2800" b="1" dirty="0" err="1"/>
              <a:t>successful</a:t>
            </a:r>
            <a:r>
              <a:rPr lang="es-CL" sz="2800" b="1" dirty="0"/>
              <a:t> </a:t>
            </a:r>
            <a:r>
              <a:rPr lang="es-CL" sz="2800" b="1" dirty="0" err="1"/>
              <a:t>landings</a:t>
            </a:r>
            <a:r>
              <a:rPr lang="es-CL" sz="2800" b="1" dirty="0"/>
              <a:t> </a:t>
            </a:r>
            <a:r>
              <a:rPr lang="es-CL" sz="2800" b="1" dirty="0" err="1"/>
              <a:t>that</a:t>
            </a:r>
            <a:r>
              <a:rPr lang="es-CL" sz="2800" b="1" dirty="0"/>
              <a:t> are </a:t>
            </a:r>
            <a:r>
              <a:rPr lang="es-CL" sz="2800" b="1" dirty="0" err="1"/>
              <a:t>not</a:t>
            </a:r>
            <a:r>
              <a:rPr lang="es-CL" sz="2800" b="1" dirty="0"/>
              <a:t>.</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2">
            <a:extLst>
              <a:ext uri="{FF2B5EF4-FFF2-40B4-BE49-F238E27FC236}">
                <a16:creationId xmlns:a16="http://schemas.microsoft.com/office/drawing/2014/main" id="{77D36502-6205-794B-DAB8-28730397E4A9}"/>
              </a:ext>
            </a:extLst>
          </p:cNvPr>
          <p:cNvSpPr txBox="1">
            <a:spLocks/>
          </p:cNvSpPr>
          <p:nvPr/>
        </p:nvSpPr>
        <p:spPr>
          <a:xfrm>
            <a:off x="841124" y="1807337"/>
            <a:ext cx="10515599" cy="31696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br>
              <a:rPr lang="en-US" sz="1400" dirty="0">
                <a:solidFill>
                  <a:schemeClr val="tx1"/>
                </a:solidFill>
              </a:rPr>
            </a:br>
            <a:r>
              <a:rPr lang="en-US" sz="1400" b="0" i="0" dirty="0">
                <a:solidFill>
                  <a:schemeClr val="tx1"/>
                </a:solidFill>
                <a:effectLst/>
                <a:latin typeface="arial" panose="020B0604020202020204" pitchFamily="34" charset="0"/>
              </a:rPr>
              <a:t>The work presented was developed mainly in </a:t>
            </a:r>
            <a:r>
              <a:rPr lang="en-US" sz="1400" b="0" i="0" dirty="0" err="1">
                <a:solidFill>
                  <a:schemeClr val="tx1"/>
                </a:solidFill>
                <a:effectLst/>
                <a:latin typeface="arial" panose="020B0604020202020204" pitchFamily="34" charset="0"/>
              </a:rPr>
              <a:t>Jupyter</a:t>
            </a:r>
            <a:r>
              <a:rPr lang="en-US" sz="1400" b="0" i="0" dirty="0">
                <a:solidFill>
                  <a:schemeClr val="tx1"/>
                </a:solidFill>
                <a:effectLst/>
                <a:latin typeface="arial" panose="020B0604020202020204" pitchFamily="34" charset="0"/>
              </a:rPr>
              <a:t> Lab and Google collaborated with data extracted from NASA, the libraries used are Pandas, </a:t>
            </a:r>
            <a:r>
              <a:rPr lang="en-US" sz="1400" b="0" i="0" dirty="0" err="1">
                <a:solidFill>
                  <a:schemeClr val="tx1"/>
                </a:solidFill>
                <a:effectLst/>
                <a:latin typeface="arial" panose="020B0604020202020204" pitchFamily="34" charset="0"/>
              </a:rPr>
              <a:t>Sklearn</a:t>
            </a:r>
            <a:r>
              <a:rPr lang="en-US" sz="1400" b="0" i="0" dirty="0">
                <a:solidFill>
                  <a:schemeClr val="tx1"/>
                </a:solidFill>
                <a:effectLst/>
                <a:latin typeface="arial" panose="020B0604020202020204" pitchFamily="34" charset="0"/>
              </a:rPr>
              <a:t>, Seaborn, </a:t>
            </a:r>
            <a:r>
              <a:rPr lang="en-US" sz="1400" b="0" i="0" dirty="0" err="1">
                <a:solidFill>
                  <a:schemeClr val="tx1"/>
                </a:solidFill>
                <a:effectLst/>
                <a:latin typeface="arial" panose="020B0604020202020204" pitchFamily="34" charset="0"/>
              </a:rPr>
              <a:t>Numpy</a:t>
            </a:r>
            <a:r>
              <a:rPr lang="en-US" sz="1400" b="0" i="0" dirty="0">
                <a:solidFill>
                  <a:schemeClr val="tx1"/>
                </a:solidFill>
                <a:effectLst/>
                <a:latin typeface="arial" panose="020B0604020202020204" pitchFamily="34" charset="0"/>
              </a:rPr>
              <a:t>, Matplotlib, Folium, Sqlite3 and </a:t>
            </a:r>
            <a:r>
              <a:rPr lang="en-US" sz="1400" b="0" i="0" dirty="0" err="1">
                <a:solidFill>
                  <a:schemeClr val="tx1"/>
                </a:solidFill>
                <a:effectLst/>
                <a:latin typeface="arial" panose="020B0604020202020204" pitchFamily="34" charset="0"/>
              </a:rPr>
              <a:t>Ploly</a:t>
            </a:r>
            <a:r>
              <a:rPr lang="en-US" sz="1400" b="0" i="0" dirty="0">
                <a:solidFill>
                  <a:schemeClr val="tx1"/>
                </a:solidFill>
                <a:effectLst/>
                <a:latin typeface="arial" panose="020B0604020202020204" pitchFamily="34" charset="0"/>
              </a:rPr>
              <a:t>.</a:t>
            </a:r>
          </a:p>
          <a:p>
            <a:pPr marL="457200" lvl="1" indent="0">
              <a:buNone/>
            </a:pPr>
            <a:endParaRPr lang="en-US" sz="1400" dirty="0">
              <a:solidFill>
                <a:schemeClr val="tx1"/>
              </a:solidFill>
              <a:latin typeface="arial" panose="020B0604020202020204" pitchFamily="34" charset="0"/>
            </a:endParaRPr>
          </a:p>
          <a:p>
            <a:pPr marL="457200" lvl="1" indent="0">
              <a:buNone/>
            </a:pPr>
            <a:r>
              <a:rPr lang="en-US" sz="1400" dirty="0">
                <a:solidFill>
                  <a:schemeClr val="tx1"/>
                </a:solidFill>
              </a:rPr>
              <a:t>Under </a:t>
            </a:r>
            <a:r>
              <a:rPr lang="en-US" sz="1400" b="0" i="0" dirty="0">
                <a:solidFill>
                  <a:schemeClr val="tx1"/>
                </a:solidFill>
                <a:effectLst/>
                <a:latin typeface="arial" panose="020B0604020202020204" pitchFamily="34" charset="0"/>
              </a:rPr>
              <a:t>the proposed models the main results were</a:t>
            </a:r>
            <a:endParaRPr lang="en-US" sz="1400" dirty="0">
              <a:solidFill>
                <a:schemeClr val="tx1"/>
              </a:solidFill>
            </a:endParaRPr>
          </a:p>
          <a:p>
            <a:pPr marL="457200" lvl="1" indent="0">
              <a:buNone/>
            </a:pPr>
            <a:endParaRPr lang="en-US" sz="1400" dirty="0">
              <a:solidFill>
                <a:schemeClr val="tx1"/>
              </a:solidFill>
            </a:endParaRPr>
          </a:p>
          <a:p>
            <a:pPr lvl="1"/>
            <a:r>
              <a:rPr lang="en-US" sz="1400" dirty="0">
                <a:solidFill>
                  <a:schemeClr val="tx1"/>
                </a:solidFill>
              </a:rPr>
              <a:t>The SVM, KNN, DT and Logistic Regression models give good results in terms of prediction accuracy for this data set.</a:t>
            </a:r>
          </a:p>
          <a:p>
            <a:pPr lvl="1"/>
            <a:endParaRPr lang="en-US" sz="1400" dirty="0">
              <a:solidFill>
                <a:schemeClr val="tx1"/>
              </a:solidFill>
            </a:endParaRPr>
          </a:p>
          <a:p>
            <a:pPr lvl="1"/>
            <a:r>
              <a:rPr lang="en-US" sz="1400" dirty="0">
                <a:solidFill>
                  <a:schemeClr val="tx1"/>
                </a:solidFill>
              </a:rPr>
              <a:t>Low weight payload performs better than heavier payloads.</a:t>
            </a:r>
          </a:p>
          <a:p>
            <a:pPr lvl="1"/>
            <a:endParaRPr lang="en-US" sz="1400" dirty="0">
              <a:solidFill>
                <a:schemeClr val="tx1"/>
              </a:solidFill>
            </a:endParaRPr>
          </a:p>
          <a:p>
            <a:pPr lvl="1"/>
            <a:r>
              <a:rPr lang="en-US" sz="1400" dirty="0">
                <a:solidFill>
                  <a:schemeClr val="tx1"/>
                </a:solidFill>
              </a:rPr>
              <a:t>SpaceX lunch success rates are directly proportional to the time in years that they will eventually perfect the lunches.</a:t>
            </a:r>
          </a:p>
          <a:p>
            <a:pPr lvl="1"/>
            <a:endParaRPr lang="en-US" sz="1400" dirty="0">
              <a:solidFill>
                <a:schemeClr val="tx1"/>
              </a:solidFill>
            </a:endParaRPr>
          </a:p>
          <a:p>
            <a:pPr lvl="1"/>
            <a:r>
              <a:rPr lang="en-US" sz="1400" dirty="0">
                <a:solidFill>
                  <a:schemeClr val="tx1"/>
                </a:solidFill>
              </a:rPr>
              <a:t>KSC LC 39A had the most successful launches of all the sites.</a:t>
            </a:r>
          </a:p>
          <a:p>
            <a:pPr lvl="1"/>
            <a:endParaRPr lang="en-US" sz="1400" dirty="0">
              <a:solidFill>
                <a:schemeClr val="tx1"/>
              </a:solidFill>
            </a:endParaRPr>
          </a:p>
          <a:p>
            <a:pPr lvl="1"/>
            <a:r>
              <a:rPr lang="en-US" sz="1400" dirty="0">
                <a:solidFill>
                  <a:schemeClr val="tx1"/>
                </a:solidFill>
              </a:rPr>
              <a:t>Orbit GEO, HEO, SSO, ES L1 has the best success rate.</a:t>
            </a:r>
          </a:p>
          <a:p>
            <a:pPr marL="457200" lvl="1" indent="0">
              <a:buNone/>
            </a:pPr>
            <a:endParaRPr lang="en-US" sz="1400" dirty="0">
              <a:solidFill>
                <a:schemeClr val="tx1"/>
              </a:solidFill>
            </a:endParaRPr>
          </a:p>
          <a:p>
            <a:pPr marL="457200" lvl="1" indent="0">
              <a:buNone/>
            </a:pPr>
            <a:r>
              <a:rPr lang="en-US" sz="1400" dirty="0">
                <a:solidFill>
                  <a:schemeClr val="tx1"/>
                </a:solidFill>
                <a:latin typeface="arial" panose="020B0604020202020204" pitchFamily="34" charset="0"/>
              </a:rPr>
              <a:t>Finally, </a:t>
            </a:r>
            <a:r>
              <a:rPr lang="en-US" sz="1400" b="0" i="0" dirty="0">
                <a:solidFill>
                  <a:schemeClr val="tx1"/>
                </a:solidFill>
                <a:effectLst/>
                <a:latin typeface="arial" panose="020B0604020202020204" pitchFamily="34" charset="0"/>
              </a:rPr>
              <a:t>it would be interesting to continue modifying the parameters of the machine learning models to see how the model varies and its effectiveness.</a:t>
            </a:r>
          </a:p>
          <a:p>
            <a:pPr marL="457200" lvl="1" indent="0">
              <a:buNone/>
            </a:pPr>
            <a:endParaRPr lang="en-US" sz="1400" dirty="0">
              <a:solidFill>
                <a:schemeClr val="tx1"/>
              </a:solidFill>
            </a:endParaRPr>
          </a:p>
          <a:p>
            <a:pPr lvl="1"/>
            <a:endParaRPr lang="en-US" sz="1400"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cleaning of null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Regression Logistic, SMV, KNN and Decision Tree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76692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data that is collected from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This API provides data about launches, including information about the rocket used, the payload delivered, the launch specifications, the landing specifications, and the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The API starts with api.spacexdata.com/v4/.</a:t>
            </a:r>
          </a:p>
          <a:p>
            <a:pPr>
              <a:lnSpc>
                <a:spcPct val="100000"/>
              </a:lnSpc>
              <a:spcBef>
                <a:spcPts val="1400"/>
              </a:spcBef>
            </a:pPr>
            <a:r>
              <a:rPr lang="en-US" sz="2200" dirty="0">
                <a:solidFill>
                  <a:schemeClr val="accent3">
                    <a:lumMod val="25000"/>
                  </a:schemeClr>
                </a:solidFill>
                <a:latin typeface="Abadi" panose="020B0604020104020204" pitchFamily="34" charset="0"/>
              </a:rPr>
              <a:t>Another source of data for getting Falcon 9 is a web </a:t>
            </a:r>
            <a:r>
              <a:rPr lang="en-US" sz="2200" dirty="0" err="1">
                <a:solidFill>
                  <a:schemeClr val="accent3">
                    <a:lumMod val="25000"/>
                  </a:schemeClr>
                </a:solidFill>
                <a:latin typeface="Abadi" panose="020B0604020104020204" pitchFamily="34" charset="0"/>
              </a:rPr>
              <a:t>scaraping</a:t>
            </a:r>
            <a:r>
              <a:rPr lang="en-US" sz="2200" dirty="0">
                <a:solidFill>
                  <a:schemeClr val="accent3">
                    <a:lumMod val="25000"/>
                  </a:schemeClr>
                </a:solidFill>
                <a:latin typeface="Abadi" panose="020B0604020104020204" pitchFamily="34" charset="0"/>
              </a:rPr>
              <a:t> via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a 1">
            <a:extLst>
              <a:ext uri="{FF2B5EF4-FFF2-40B4-BE49-F238E27FC236}">
                <a16:creationId xmlns:a16="http://schemas.microsoft.com/office/drawing/2014/main" id="{3C42DCE4-49CF-64C2-2124-A1335D5BD040}"/>
              </a:ext>
            </a:extLst>
          </p:cNvPr>
          <p:cNvGraphicFramePr/>
          <p:nvPr>
            <p:extLst>
              <p:ext uri="{D42A27DB-BD31-4B8C-83A1-F6EECF244321}">
                <p14:modId xmlns:p14="http://schemas.microsoft.com/office/powerpoint/2010/main" val="163306207"/>
              </p:ext>
            </p:extLst>
          </p:nvPr>
        </p:nvGraphicFramePr>
        <p:xfrm>
          <a:off x="1459293" y="2342983"/>
          <a:ext cx="504331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upo 2">
            <a:extLst>
              <a:ext uri="{FF2B5EF4-FFF2-40B4-BE49-F238E27FC236}">
                <a16:creationId xmlns:a16="http://schemas.microsoft.com/office/drawing/2014/main" id="{FCC35453-1E2D-0452-CEC3-9784A0829FDC}"/>
              </a:ext>
            </a:extLst>
          </p:cNvPr>
          <p:cNvGrpSpPr/>
          <p:nvPr/>
        </p:nvGrpSpPr>
        <p:grpSpPr>
          <a:xfrm>
            <a:off x="1472214" y="5678646"/>
            <a:ext cx="1934765" cy="773906"/>
            <a:chOff x="992" y="2322380"/>
            <a:chExt cx="1934765" cy="773906"/>
          </a:xfrm>
        </p:grpSpPr>
        <p:sp>
          <p:nvSpPr>
            <p:cNvPr id="13" name="Flecha: pentágono 12">
              <a:extLst>
                <a:ext uri="{FF2B5EF4-FFF2-40B4-BE49-F238E27FC236}">
                  <a16:creationId xmlns:a16="http://schemas.microsoft.com/office/drawing/2014/main" id="{35B8174F-9DCC-BA84-324A-B30844A1FF7C}"/>
                </a:ext>
              </a:extLst>
            </p:cNvPr>
            <p:cNvSpPr/>
            <p:nvPr/>
          </p:nvSpPr>
          <p:spPr>
            <a:xfrm>
              <a:off x="992" y="2322380"/>
              <a:ext cx="1934765" cy="77390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lecha: pentágono 4">
              <a:extLst>
                <a:ext uri="{FF2B5EF4-FFF2-40B4-BE49-F238E27FC236}">
                  <a16:creationId xmlns:a16="http://schemas.microsoft.com/office/drawing/2014/main" id="{5892EFB1-D5D8-F3E1-BED1-4342829E401B}"/>
                </a:ext>
              </a:extLst>
            </p:cNvPr>
            <p:cNvSpPr txBox="1"/>
            <p:nvPr/>
          </p:nvSpPr>
          <p:spPr>
            <a:xfrm>
              <a:off x="992" y="2322380"/>
              <a:ext cx="1741289" cy="7739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s-419" sz="1200" kern="1200" dirty="0" err="1"/>
                <a:t>Get</a:t>
              </a:r>
              <a:r>
                <a:rPr lang="es-419" sz="1200" kern="1200" dirty="0"/>
                <a:t> HTML Response</a:t>
              </a:r>
              <a:endParaRPr lang="es-CL" sz="1200" kern="1200" dirty="0"/>
            </a:p>
          </p:txBody>
        </p:sp>
      </p:grpSp>
      <p:grpSp>
        <p:nvGrpSpPr>
          <p:cNvPr id="4" name="Grupo 3">
            <a:extLst>
              <a:ext uri="{FF2B5EF4-FFF2-40B4-BE49-F238E27FC236}">
                <a16:creationId xmlns:a16="http://schemas.microsoft.com/office/drawing/2014/main" id="{7ACC3141-3D46-3841-1FED-F6095F4F50CD}"/>
              </a:ext>
            </a:extLst>
          </p:cNvPr>
          <p:cNvGrpSpPr/>
          <p:nvPr/>
        </p:nvGrpSpPr>
        <p:grpSpPr>
          <a:xfrm>
            <a:off x="3020026" y="5678646"/>
            <a:ext cx="1934765" cy="773906"/>
            <a:chOff x="1548804" y="2322380"/>
            <a:chExt cx="1934765" cy="773906"/>
          </a:xfrm>
        </p:grpSpPr>
        <p:sp>
          <p:nvSpPr>
            <p:cNvPr id="10" name="Flecha: cheurón 9">
              <a:extLst>
                <a:ext uri="{FF2B5EF4-FFF2-40B4-BE49-F238E27FC236}">
                  <a16:creationId xmlns:a16="http://schemas.microsoft.com/office/drawing/2014/main" id="{205BCD7C-8B37-4636-C450-0AF242F45CBC}"/>
                </a:ext>
              </a:extLst>
            </p:cNvPr>
            <p:cNvSpPr/>
            <p:nvPr/>
          </p:nvSpPr>
          <p:spPr>
            <a:xfrm>
              <a:off x="1548804" y="2322380"/>
              <a:ext cx="1934765" cy="7739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lecha: cheurón 6">
              <a:extLst>
                <a:ext uri="{FF2B5EF4-FFF2-40B4-BE49-F238E27FC236}">
                  <a16:creationId xmlns:a16="http://schemas.microsoft.com/office/drawing/2014/main" id="{EEF29A91-EF93-0A8A-E336-7BCE80F69B3C}"/>
                </a:ext>
              </a:extLst>
            </p:cNvPr>
            <p:cNvSpPr txBox="1"/>
            <p:nvPr/>
          </p:nvSpPr>
          <p:spPr>
            <a:xfrm>
              <a:off x="1935757" y="2322380"/>
              <a:ext cx="1160859" cy="7739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s-419" sz="1200" kern="1200" dirty="0" err="1"/>
                <a:t>Extrat</a:t>
              </a:r>
              <a:r>
                <a:rPr lang="es-419" sz="1200" kern="1200" dirty="0"/>
                <a:t> data </a:t>
              </a:r>
              <a:r>
                <a:rPr lang="es-419" sz="1200" kern="1200" dirty="0" err="1"/>
                <a:t>using</a:t>
              </a:r>
              <a:r>
                <a:rPr lang="es-419" sz="1200" dirty="0"/>
                <a:t> </a:t>
              </a:r>
              <a:r>
                <a:rPr lang="es-419" sz="1200" dirty="0" err="1"/>
                <a:t>BeautifulSoup</a:t>
              </a:r>
              <a:endParaRPr lang="es-CL" sz="1200" kern="1200" dirty="0"/>
            </a:p>
          </p:txBody>
        </p:sp>
      </p:grpSp>
      <p:grpSp>
        <p:nvGrpSpPr>
          <p:cNvPr id="7" name="Grupo 6">
            <a:extLst>
              <a:ext uri="{FF2B5EF4-FFF2-40B4-BE49-F238E27FC236}">
                <a16:creationId xmlns:a16="http://schemas.microsoft.com/office/drawing/2014/main" id="{D3D4E384-BBED-BE72-B666-8F10FA78C193}"/>
              </a:ext>
            </a:extLst>
          </p:cNvPr>
          <p:cNvGrpSpPr/>
          <p:nvPr/>
        </p:nvGrpSpPr>
        <p:grpSpPr>
          <a:xfrm>
            <a:off x="4567839" y="5678646"/>
            <a:ext cx="1934765" cy="773906"/>
            <a:chOff x="3096617" y="2322380"/>
            <a:chExt cx="1934765" cy="773906"/>
          </a:xfrm>
        </p:grpSpPr>
        <p:sp>
          <p:nvSpPr>
            <p:cNvPr id="8" name="Flecha: cheurón 7">
              <a:extLst>
                <a:ext uri="{FF2B5EF4-FFF2-40B4-BE49-F238E27FC236}">
                  <a16:creationId xmlns:a16="http://schemas.microsoft.com/office/drawing/2014/main" id="{3CB2B3C5-58AA-1F7B-AC73-9871F6A1280B}"/>
                </a:ext>
              </a:extLst>
            </p:cNvPr>
            <p:cNvSpPr/>
            <p:nvPr/>
          </p:nvSpPr>
          <p:spPr>
            <a:xfrm>
              <a:off x="3096617" y="2322380"/>
              <a:ext cx="1934765" cy="7739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lecha: cheurón 8">
              <a:extLst>
                <a:ext uri="{FF2B5EF4-FFF2-40B4-BE49-F238E27FC236}">
                  <a16:creationId xmlns:a16="http://schemas.microsoft.com/office/drawing/2014/main" id="{5ED2B28D-6B53-A6FD-3652-06F697295C0E}"/>
                </a:ext>
              </a:extLst>
            </p:cNvPr>
            <p:cNvSpPr txBox="1"/>
            <p:nvPr/>
          </p:nvSpPr>
          <p:spPr>
            <a:xfrm>
              <a:off x="3483570" y="2322380"/>
              <a:ext cx="1160859" cy="7739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s-419" sz="1200" kern="1200" dirty="0" err="1"/>
                <a:t>Normalize</a:t>
              </a:r>
              <a:r>
                <a:rPr lang="es-419" sz="1200" kern="1200" dirty="0"/>
                <a:t> data </a:t>
              </a:r>
            </a:p>
            <a:p>
              <a:pPr marL="0" lvl="0" indent="0" algn="ctr" defTabSz="533400">
                <a:lnSpc>
                  <a:spcPct val="90000"/>
                </a:lnSpc>
                <a:spcBef>
                  <a:spcPct val="0"/>
                </a:spcBef>
                <a:spcAft>
                  <a:spcPct val="35000"/>
                </a:spcAft>
                <a:buNone/>
              </a:pPr>
              <a:r>
                <a:rPr lang="es-419" sz="1200" kern="1200" dirty="0"/>
                <a:t>CSV file</a:t>
              </a:r>
              <a:endParaRPr lang="es-CL" sz="1200" kern="1200" dirty="0"/>
            </a:p>
          </p:txBody>
        </p:sp>
      </p:grpSp>
      <p:grpSp>
        <p:nvGrpSpPr>
          <p:cNvPr id="15" name="Grupo 14">
            <a:extLst>
              <a:ext uri="{FF2B5EF4-FFF2-40B4-BE49-F238E27FC236}">
                <a16:creationId xmlns:a16="http://schemas.microsoft.com/office/drawing/2014/main" id="{87E78AED-DF57-BF7D-7AE7-78610F2E8A27}"/>
              </a:ext>
            </a:extLst>
          </p:cNvPr>
          <p:cNvGrpSpPr/>
          <p:nvPr/>
        </p:nvGrpSpPr>
        <p:grpSpPr>
          <a:xfrm>
            <a:off x="6578637" y="5176119"/>
            <a:ext cx="1934765" cy="773906"/>
            <a:chOff x="4644429" y="2322380"/>
            <a:chExt cx="1934765" cy="773906"/>
          </a:xfrm>
        </p:grpSpPr>
        <p:sp>
          <p:nvSpPr>
            <p:cNvPr id="19" name="Flecha: cheurón 18">
              <a:extLst>
                <a:ext uri="{FF2B5EF4-FFF2-40B4-BE49-F238E27FC236}">
                  <a16:creationId xmlns:a16="http://schemas.microsoft.com/office/drawing/2014/main" id="{25342D0C-E8F2-DCF1-8F54-ED38D40A6EB6}"/>
                </a:ext>
              </a:extLst>
            </p:cNvPr>
            <p:cNvSpPr/>
            <p:nvPr/>
          </p:nvSpPr>
          <p:spPr>
            <a:xfrm>
              <a:off x="4644429" y="2322380"/>
              <a:ext cx="1934765" cy="7739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lecha: cheurón 4">
              <a:extLst>
                <a:ext uri="{FF2B5EF4-FFF2-40B4-BE49-F238E27FC236}">
                  <a16:creationId xmlns:a16="http://schemas.microsoft.com/office/drawing/2014/main" id="{C41ECF90-3A2B-5720-9E9B-E2C3030381D4}"/>
                </a:ext>
              </a:extLst>
            </p:cNvPr>
            <p:cNvSpPr txBox="1"/>
            <p:nvPr/>
          </p:nvSpPr>
          <p:spPr>
            <a:xfrm>
              <a:off x="5031382" y="2322380"/>
              <a:ext cx="1160859" cy="7739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Consolidated table from different sources</a:t>
              </a:r>
              <a:endParaRPr lang="es-CL" sz="1200" kern="1200" dirty="0"/>
            </a:p>
          </p:txBody>
        </p:sp>
      </p:grpSp>
      <p:grpSp>
        <p:nvGrpSpPr>
          <p:cNvPr id="16" name="Grupo 15">
            <a:extLst>
              <a:ext uri="{FF2B5EF4-FFF2-40B4-BE49-F238E27FC236}">
                <a16:creationId xmlns:a16="http://schemas.microsoft.com/office/drawing/2014/main" id="{CE50FC68-902F-A9C9-EA87-B492E5450B60}"/>
              </a:ext>
            </a:extLst>
          </p:cNvPr>
          <p:cNvGrpSpPr/>
          <p:nvPr/>
        </p:nvGrpSpPr>
        <p:grpSpPr>
          <a:xfrm>
            <a:off x="8126450" y="5176119"/>
            <a:ext cx="1934765" cy="773906"/>
            <a:chOff x="6192242" y="2322380"/>
            <a:chExt cx="1934765" cy="773906"/>
          </a:xfrm>
        </p:grpSpPr>
        <p:sp>
          <p:nvSpPr>
            <p:cNvPr id="17" name="Flecha: cheurón 16">
              <a:extLst>
                <a:ext uri="{FF2B5EF4-FFF2-40B4-BE49-F238E27FC236}">
                  <a16:creationId xmlns:a16="http://schemas.microsoft.com/office/drawing/2014/main" id="{B83AEE3D-2D4C-A46C-2174-A47EC4D1F69D}"/>
                </a:ext>
              </a:extLst>
            </p:cNvPr>
            <p:cNvSpPr/>
            <p:nvPr/>
          </p:nvSpPr>
          <p:spPr>
            <a:xfrm>
              <a:off x="6192242" y="2322380"/>
              <a:ext cx="1934765" cy="773906"/>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lecha: cheurón 6">
              <a:extLst>
                <a:ext uri="{FF2B5EF4-FFF2-40B4-BE49-F238E27FC236}">
                  <a16:creationId xmlns:a16="http://schemas.microsoft.com/office/drawing/2014/main" id="{9E7D8933-D7B0-AA3D-D740-DCB32FC36B96}"/>
                </a:ext>
              </a:extLst>
            </p:cNvPr>
            <p:cNvSpPr txBox="1"/>
            <p:nvPr/>
          </p:nvSpPr>
          <p:spPr>
            <a:xfrm>
              <a:off x="6579195" y="2322380"/>
              <a:ext cx="1160859" cy="7739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s-419" sz="1200" kern="1200" dirty="0" err="1"/>
                <a:t>Ready</a:t>
              </a:r>
              <a:r>
                <a:rPr lang="es-419" sz="1200" kern="1200" dirty="0"/>
                <a:t> data</a:t>
              </a:r>
              <a:endParaRPr lang="es-CL" sz="1200" kern="1200" dirty="0"/>
            </a:p>
          </p:txBody>
        </p: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https://github.com/franciscolodi/testrepo/blob/67c1a15d453a5861965458d464084ebbae4a1401/jupyter-labs-spacex-data-collection-api.ipynb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194892FE-9F2D-5C15-F6AB-FB813592C8E1}"/>
              </a:ext>
            </a:extLst>
          </p:cNvPr>
          <p:cNvPicPr>
            <a:picLocks noChangeAspect="1"/>
          </p:cNvPicPr>
          <p:nvPr/>
        </p:nvPicPr>
        <p:blipFill>
          <a:blip r:embed="rId3"/>
          <a:stretch>
            <a:fillRect/>
          </a:stretch>
        </p:blipFill>
        <p:spPr>
          <a:xfrm>
            <a:off x="5461001" y="1765878"/>
            <a:ext cx="6334125" cy="1276350"/>
          </a:xfrm>
          <a:prstGeom prst="rect">
            <a:avLst/>
          </a:prstGeom>
        </p:spPr>
      </p:pic>
      <p:pic>
        <p:nvPicPr>
          <p:cNvPr id="9" name="Imagen 8">
            <a:extLst>
              <a:ext uri="{FF2B5EF4-FFF2-40B4-BE49-F238E27FC236}">
                <a16:creationId xmlns:a16="http://schemas.microsoft.com/office/drawing/2014/main" id="{34E1B0BA-0357-9FCF-91B2-0FA3B9FEB587}"/>
              </a:ext>
            </a:extLst>
          </p:cNvPr>
          <p:cNvPicPr>
            <a:picLocks noChangeAspect="1"/>
          </p:cNvPicPr>
          <p:nvPr/>
        </p:nvPicPr>
        <p:blipFill>
          <a:blip r:embed="rId4"/>
          <a:stretch>
            <a:fillRect/>
          </a:stretch>
        </p:blipFill>
        <p:spPr>
          <a:xfrm>
            <a:off x="5461001" y="3109425"/>
            <a:ext cx="6534150" cy="3209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https://github.com/franciscolodi/testrepo/blob/67c1a15d453a5861965458d464084ebbae4a1401/jupyter-labs-spacex-data-collection-api.ipynb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Imagen 6">
            <a:extLst>
              <a:ext uri="{FF2B5EF4-FFF2-40B4-BE49-F238E27FC236}">
                <a16:creationId xmlns:a16="http://schemas.microsoft.com/office/drawing/2014/main" id="{7F6B0CDA-F4A2-8372-D35F-4E8E0AAC2F82}"/>
              </a:ext>
            </a:extLst>
          </p:cNvPr>
          <p:cNvPicPr>
            <a:picLocks noChangeAspect="1"/>
          </p:cNvPicPr>
          <p:nvPr/>
        </p:nvPicPr>
        <p:blipFill>
          <a:blip r:embed="rId3"/>
          <a:stretch>
            <a:fillRect/>
          </a:stretch>
        </p:blipFill>
        <p:spPr>
          <a:xfrm>
            <a:off x="5188194" y="2955131"/>
            <a:ext cx="6457950" cy="14859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1638</TotalTime>
  <Words>1665</Words>
  <Application>Microsoft Office PowerPoint</Application>
  <PresentationFormat>Panorámica</PresentationFormat>
  <Paragraphs>227</Paragraphs>
  <Slides>46</Slides>
  <Notes>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46</vt:i4>
      </vt:variant>
    </vt:vector>
  </HeadingPairs>
  <TitlesOfParts>
    <vt:vector size="58" baseType="lpstr">
      <vt:lpstr>Abadi</vt:lpstr>
      <vt:lpstr>-apple-system</vt:lpstr>
      <vt:lpstr>Arial</vt:lpstr>
      <vt:lpstr>Arial</vt:lpstr>
      <vt:lpstr>Calibri</vt:lpstr>
      <vt:lpstr>Calibri Light</vt:lpstr>
      <vt:lpstr>Google Sans</vt:lpstr>
      <vt:lpstr>Helvetica</vt:lpstr>
      <vt:lpstr>IBM Plex Mono SemiBold</vt:lpstr>
      <vt:lpstr>IBM Plex Mono Text</vt:lpstr>
      <vt:lpstr>inherit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Lodi</cp:lastModifiedBy>
  <cp:revision>201</cp:revision>
  <dcterms:created xsi:type="dcterms:W3CDTF">2021-04-29T18:58:34Z</dcterms:created>
  <dcterms:modified xsi:type="dcterms:W3CDTF">2023-04-11T16:27:58Z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